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6" r:id="rId2"/>
    <p:sldId id="279" r:id="rId3"/>
    <p:sldId id="259" r:id="rId4"/>
    <p:sldId id="273" r:id="rId5"/>
    <p:sldId id="342" r:id="rId6"/>
    <p:sldId id="344" r:id="rId7"/>
    <p:sldId id="343" r:id="rId8"/>
    <p:sldId id="338" r:id="rId9"/>
    <p:sldId id="346" r:id="rId10"/>
    <p:sldId id="347" r:id="rId11"/>
    <p:sldId id="350" r:id="rId12"/>
    <p:sldId id="349" r:id="rId13"/>
    <p:sldId id="348" r:id="rId14"/>
    <p:sldId id="312" r:id="rId15"/>
    <p:sldId id="337" r:id="rId16"/>
    <p:sldId id="267" r:id="rId17"/>
    <p:sldId id="306" r:id="rId18"/>
    <p:sldId id="307" r:id="rId19"/>
    <p:sldId id="345" r:id="rId20"/>
    <p:sldId id="266" r:id="rId21"/>
    <p:sldId id="260" r:id="rId22"/>
    <p:sldId id="268" r:id="rId23"/>
    <p:sldId id="309" r:id="rId24"/>
    <p:sldId id="265" r:id="rId25"/>
    <p:sldId id="329" r:id="rId26"/>
    <p:sldId id="328" r:id="rId27"/>
    <p:sldId id="327" r:id="rId28"/>
    <p:sldId id="261" r:id="rId29"/>
    <p:sldId id="331" r:id="rId30"/>
    <p:sldId id="341" r:id="rId31"/>
    <p:sldId id="340" r:id="rId32"/>
    <p:sldId id="288" r:id="rId33"/>
    <p:sldId id="286" r:id="rId34"/>
    <p:sldId id="287" r:id="rId35"/>
    <p:sldId id="304" r:id="rId36"/>
    <p:sldId id="277" r:id="rId37"/>
    <p:sldId id="289" r:id="rId38"/>
    <p:sldId id="276" r:id="rId39"/>
    <p:sldId id="330" r:id="rId40"/>
    <p:sldId id="325" r:id="rId41"/>
    <p:sldId id="291" r:id="rId42"/>
    <p:sldId id="274" r:id="rId43"/>
  </p:sldIdLst>
  <p:sldSz cx="9144000" cy="6858000" type="screen4x3"/>
  <p:notesSz cx="10234613" cy="7104063"/>
  <p:defaultTex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28" autoAdjust="0"/>
  </p:normalViewPr>
  <p:slideViewPr>
    <p:cSldViewPr>
      <p:cViewPr varScale="1">
        <p:scale>
          <a:sx n="72" d="100"/>
          <a:sy n="72" d="100"/>
        </p:scale>
        <p:origin x="-2176" y="-60"/>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434618" cy="35481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797709" y="0"/>
            <a:ext cx="4434617" cy="354818"/>
          </a:xfrm>
          <a:prstGeom prst="rect">
            <a:avLst/>
          </a:prstGeom>
        </p:spPr>
        <p:txBody>
          <a:bodyPr vert="horz" lIns="91440" tIns="45720" rIns="91440" bIns="45720" rtlCol="0"/>
          <a:lstStyle>
            <a:lvl1pPr algn="r">
              <a:defRPr sz="1200"/>
            </a:lvl1pPr>
          </a:lstStyle>
          <a:p>
            <a:fld id="{E05BBD4E-CE80-4A70-8B0B-C3D5C9692903}" type="datetimeFigureOut">
              <a:rPr lang="de-DE" smtClean="0"/>
              <a:t>04.12.2024</a:t>
            </a:fld>
            <a:endParaRPr lang="de-DE"/>
          </a:p>
        </p:txBody>
      </p:sp>
      <p:sp>
        <p:nvSpPr>
          <p:cNvPr id="4" name="Fußzeilenplatzhalter 3"/>
          <p:cNvSpPr>
            <a:spLocks noGrp="1"/>
          </p:cNvSpPr>
          <p:nvPr>
            <p:ph type="ftr" sz="quarter" idx="2"/>
          </p:nvPr>
        </p:nvSpPr>
        <p:spPr>
          <a:xfrm>
            <a:off x="1" y="6748144"/>
            <a:ext cx="4434618" cy="35481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797709" y="6748144"/>
            <a:ext cx="4434617" cy="354818"/>
          </a:xfrm>
          <a:prstGeom prst="rect">
            <a:avLst/>
          </a:prstGeom>
        </p:spPr>
        <p:txBody>
          <a:bodyPr vert="horz" lIns="91440" tIns="45720" rIns="91440" bIns="45720" rtlCol="0" anchor="b"/>
          <a:lstStyle>
            <a:lvl1pPr algn="r">
              <a:defRPr sz="1200"/>
            </a:lvl1pPr>
          </a:lstStyle>
          <a:p>
            <a:fld id="{D7F693CC-B6E1-42B6-9D3B-8EA2B3006563}" type="slidenum">
              <a:rPr lang="de-DE" smtClean="0"/>
              <a:t>‹Nr.›</a:t>
            </a:fld>
            <a:endParaRPr lang="de-DE"/>
          </a:p>
        </p:txBody>
      </p:sp>
    </p:spTree>
    <p:extLst>
      <p:ext uri="{BB962C8B-B14F-4D97-AF65-F5344CB8AC3E}">
        <p14:creationId xmlns:p14="http://schemas.microsoft.com/office/powerpoint/2010/main" val="226294052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4434999" cy="355204"/>
          </a:xfrm>
          <a:prstGeom prst="rect">
            <a:avLst/>
          </a:prstGeom>
        </p:spPr>
        <p:txBody>
          <a:bodyPr vert="horz" lIns="99029" tIns="49515" rIns="99029" bIns="49515" rtlCol="0"/>
          <a:lstStyle>
            <a:lvl1pPr algn="l">
              <a:defRPr sz="1300"/>
            </a:lvl1pPr>
          </a:lstStyle>
          <a:p>
            <a:endParaRPr lang="de-DE"/>
          </a:p>
        </p:txBody>
      </p:sp>
      <p:sp>
        <p:nvSpPr>
          <p:cNvPr id="3" name="Datumsplatzhalter 2"/>
          <p:cNvSpPr>
            <a:spLocks noGrp="1"/>
          </p:cNvSpPr>
          <p:nvPr>
            <p:ph type="dt" idx="1"/>
          </p:nvPr>
        </p:nvSpPr>
        <p:spPr>
          <a:xfrm>
            <a:off x="5797250" y="2"/>
            <a:ext cx="4434999" cy="355204"/>
          </a:xfrm>
          <a:prstGeom prst="rect">
            <a:avLst/>
          </a:prstGeom>
        </p:spPr>
        <p:txBody>
          <a:bodyPr vert="horz" lIns="99029" tIns="49515" rIns="99029" bIns="49515" rtlCol="0"/>
          <a:lstStyle>
            <a:lvl1pPr algn="r">
              <a:defRPr sz="1300"/>
            </a:lvl1pPr>
          </a:lstStyle>
          <a:p>
            <a:fld id="{BD6E41DB-04C7-4454-9DE2-80F7D574CE54}" type="datetimeFigureOut">
              <a:rPr lang="de-DE" smtClean="0"/>
              <a:t>04.12.2024</a:t>
            </a:fld>
            <a:endParaRPr lang="de-DE"/>
          </a:p>
        </p:txBody>
      </p:sp>
      <p:sp>
        <p:nvSpPr>
          <p:cNvPr id="4" name="Folienbildplatzhalter 3"/>
          <p:cNvSpPr>
            <a:spLocks noGrp="1" noRot="1" noChangeAspect="1"/>
          </p:cNvSpPr>
          <p:nvPr>
            <p:ph type="sldImg" idx="2"/>
          </p:nvPr>
        </p:nvSpPr>
        <p:spPr>
          <a:xfrm>
            <a:off x="3340100" y="531813"/>
            <a:ext cx="3554413" cy="2665412"/>
          </a:xfrm>
          <a:prstGeom prst="rect">
            <a:avLst/>
          </a:prstGeom>
          <a:noFill/>
          <a:ln w="12700">
            <a:solidFill>
              <a:prstClr val="black"/>
            </a:solidFill>
          </a:ln>
        </p:spPr>
        <p:txBody>
          <a:bodyPr vert="horz" lIns="99029" tIns="49515" rIns="99029" bIns="49515" rtlCol="0" anchor="ctr"/>
          <a:lstStyle/>
          <a:p>
            <a:endParaRPr lang="de-DE"/>
          </a:p>
        </p:txBody>
      </p:sp>
      <p:sp>
        <p:nvSpPr>
          <p:cNvPr id="5" name="Notizenplatzhalter 4"/>
          <p:cNvSpPr>
            <a:spLocks noGrp="1"/>
          </p:cNvSpPr>
          <p:nvPr>
            <p:ph type="body" sz="quarter" idx="3"/>
          </p:nvPr>
        </p:nvSpPr>
        <p:spPr>
          <a:xfrm>
            <a:off x="1023463" y="3374432"/>
            <a:ext cx="8187690" cy="3196829"/>
          </a:xfrm>
          <a:prstGeom prst="rect">
            <a:avLst/>
          </a:prstGeom>
        </p:spPr>
        <p:txBody>
          <a:bodyPr vert="horz" lIns="99029" tIns="49515" rIns="99029" bIns="49515"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6747629"/>
            <a:ext cx="4434999" cy="355204"/>
          </a:xfrm>
          <a:prstGeom prst="rect">
            <a:avLst/>
          </a:prstGeom>
        </p:spPr>
        <p:txBody>
          <a:bodyPr vert="horz" lIns="99029" tIns="49515" rIns="99029" bIns="49515" rtlCol="0" anchor="b"/>
          <a:lstStyle>
            <a:lvl1pPr algn="l">
              <a:defRPr sz="1300"/>
            </a:lvl1pPr>
          </a:lstStyle>
          <a:p>
            <a:endParaRPr lang="de-DE"/>
          </a:p>
        </p:txBody>
      </p:sp>
      <p:sp>
        <p:nvSpPr>
          <p:cNvPr id="7" name="Foliennummernplatzhalter 6"/>
          <p:cNvSpPr>
            <a:spLocks noGrp="1"/>
          </p:cNvSpPr>
          <p:nvPr>
            <p:ph type="sldNum" sz="quarter" idx="5"/>
          </p:nvPr>
        </p:nvSpPr>
        <p:spPr>
          <a:xfrm>
            <a:off x="5797250" y="6747629"/>
            <a:ext cx="4434999" cy="355204"/>
          </a:xfrm>
          <a:prstGeom prst="rect">
            <a:avLst/>
          </a:prstGeom>
        </p:spPr>
        <p:txBody>
          <a:bodyPr vert="horz" lIns="99029" tIns="49515" rIns="99029" bIns="49515" rtlCol="0" anchor="b"/>
          <a:lstStyle>
            <a:lvl1pPr algn="r">
              <a:defRPr sz="1300"/>
            </a:lvl1pPr>
          </a:lstStyle>
          <a:p>
            <a:fld id="{AEC0893A-6CB2-4A0B-B136-483E47CDFD9C}" type="slidenum">
              <a:rPr lang="de-DE" smtClean="0"/>
              <a:t>‹Nr.›</a:t>
            </a:fld>
            <a:endParaRPr lang="de-DE"/>
          </a:p>
        </p:txBody>
      </p:sp>
    </p:spTree>
    <p:extLst>
      <p:ext uri="{BB962C8B-B14F-4D97-AF65-F5344CB8AC3E}">
        <p14:creationId xmlns:p14="http://schemas.microsoft.com/office/powerpoint/2010/main" val="234736301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otoespresso.de/wp-content/uploads/2024/02/fotoespresso_24-1.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igitalphoto.de/ratgeber/jpeg-vs-heif.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e.wikipedia.org/wiki/Satz_(Druck)"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otoespresso.de/wp-content/uploads/2024/02/fotoespresso_24-1.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sia.nikkei.com/Business/Technology/Nikon-Sony-and-Canon-fight-AI-fakes-with-new-camera-tech"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fotowissen.eu/foto-wissen/fujifilm/" TargetMode="External"/><Relationship Id="rId4" Type="http://schemas.openxmlformats.org/officeDocument/2006/relationships/hyperlink" Target="https://www.fotowissen.eu/foto-wissen/leica-test-kameras-objektiv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otoespresso.de/wp-content/uploads/2024/02/fotoespresso_24-1.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onos.at/digitalguide/websites/webseiten-erstellen/svg-format-einbindung-von-svg-vektorgrafike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ionos.at/digitalguide/server/knowhow/eps-datei/" TargetMode="External"/><Relationship Id="rId4" Type="http://schemas.openxmlformats.org/officeDocument/2006/relationships/hyperlink" Target="https://www.ionos.at/digitalguide/websites/webdesign/bildformate-im-ueberblic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Begrüßung </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a:t>
            </a:fld>
            <a:endParaRPr lang="de-DE" dirty="0"/>
          </a:p>
        </p:txBody>
      </p:sp>
      <p:sp>
        <p:nvSpPr>
          <p:cNvPr id="5" name="Datumsplatzhalter 4"/>
          <p:cNvSpPr>
            <a:spLocks noGrp="1"/>
          </p:cNvSpPr>
          <p:nvPr>
            <p:ph type="dt" idx="11"/>
          </p:nvPr>
        </p:nvSpPr>
        <p:spPr/>
        <p:txBody>
          <a:bodyPr/>
          <a:lstStyle/>
          <a:p>
            <a:fld id="{6A3DE0F4-706D-4697-BB70-55ABC472A4F0}" type="datetime1">
              <a:rPr lang="de-DE" smtClean="0"/>
              <a:t>04.12.2024</a:t>
            </a:fld>
            <a:endParaRPr lang="de-DE" dirty="0"/>
          </a:p>
        </p:txBody>
      </p:sp>
    </p:spTree>
    <p:extLst>
      <p:ext uri="{BB962C8B-B14F-4D97-AF65-F5344CB8AC3E}">
        <p14:creationId xmlns:p14="http://schemas.microsoft.com/office/powerpoint/2010/main" val="2600216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10</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 JPEG-Datei, wurde in der Kamera bearbeitet </a:t>
            </a:r>
            <a:r>
              <a:rPr lang="de-DE" sz="1200" b="0" i="0" kern="1200" dirty="0" smtClean="0">
                <a:solidFill>
                  <a:schemeClr val="tx1"/>
                </a:solidFill>
                <a:effectLst/>
                <a:latin typeface="+mn-lt"/>
                <a:ea typeface="+mn-ea"/>
                <a:cs typeface="+mn-cs"/>
                <a:sym typeface="Wingdings" panose="05000000000000000000" pitchFamily="2" charset="2"/>
              </a:rPr>
              <a:t> </a:t>
            </a:r>
            <a:r>
              <a:rPr lang="de-DE" sz="1200" b="0" i="0" kern="1200" dirty="0" smtClean="0">
                <a:solidFill>
                  <a:schemeClr val="tx1"/>
                </a:solidFill>
                <a:effectLst/>
                <a:latin typeface="+mn-lt"/>
                <a:ea typeface="+mn-ea"/>
                <a:cs typeface="+mn-cs"/>
              </a:rPr>
              <a:t>die meisten ursprünglich aufgenommenen Farb- und Farbtoninformationen wurden gelöscht.</a:t>
            </a:r>
          </a:p>
          <a:p>
            <a:pPr marL="171450" indent="-171450">
              <a:buFont typeface="Arial" panose="020B0604020202020204" pitchFamily="34" charset="0"/>
              <a:buChar char="•"/>
            </a:pPr>
            <a:endParaRPr lang="de-DE"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HEIF-Datei, hat mehr Farben und Farbtondetails – viermal so viele, um genau zu sein. </a:t>
            </a:r>
          </a:p>
          <a:p>
            <a:pPr marL="0" indent="0">
              <a:buFont typeface="Arial" panose="020B0604020202020204" pitchFamily="34" charset="0"/>
              <a:buNone/>
            </a:pPr>
            <a:r>
              <a:rPr lang="de-DE" sz="1200" b="0" i="0" kern="1200" dirty="0" smtClean="0">
                <a:solidFill>
                  <a:schemeClr val="tx1"/>
                </a:solidFill>
                <a:effectLst/>
                <a:latin typeface="+mn-lt"/>
                <a:ea typeface="+mn-ea"/>
                <a:cs typeface="+mn-cs"/>
              </a:rPr>
              <a:t>Unterschied zwischen JPEG und HEIF Bildern </a:t>
            </a:r>
            <a:r>
              <a:rPr lang="de-DE" sz="1200" b="0" i="0" kern="1200" dirty="0" smtClean="0">
                <a:solidFill>
                  <a:schemeClr val="tx1"/>
                </a:solidFill>
                <a:effectLst/>
                <a:latin typeface="+mn-lt"/>
                <a:ea typeface="+mn-ea"/>
                <a:cs typeface="+mn-cs"/>
                <a:sym typeface="Wingdings" panose="05000000000000000000" pitchFamily="2" charset="2"/>
              </a:rPr>
              <a:t> </a:t>
            </a:r>
            <a:r>
              <a:rPr lang="de-DE" sz="1200" b="0" i="0" kern="1200" dirty="0" smtClean="0">
                <a:solidFill>
                  <a:schemeClr val="tx1"/>
                </a:solidFill>
                <a:effectLst/>
                <a:latin typeface="+mn-lt"/>
                <a:ea typeface="+mn-ea"/>
                <a:cs typeface="+mn-cs"/>
              </a:rPr>
              <a:t>nicht von Belichtungs- oder Kontrasteinstellungen abhängig. </a:t>
            </a:r>
          </a:p>
          <a:p>
            <a:pPr marL="0" indent="0">
              <a:buFont typeface="Arial" panose="020B0604020202020204" pitchFamily="34" charset="0"/>
              <a:buNone/>
            </a:pPr>
            <a:r>
              <a:rPr lang="de-DE" sz="1200" b="0" i="0" kern="1200" dirty="0" smtClean="0">
                <a:solidFill>
                  <a:schemeClr val="tx1"/>
                </a:solidFill>
                <a:effectLst/>
                <a:latin typeface="+mn-lt"/>
                <a:ea typeface="+mn-ea"/>
                <a:cs typeface="+mn-cs"/>
              </a:rPr>
              <a:t>Grund: mehr Informationen und daher mehr Bilddetails in der HEIF-Version, siehe u.a. Himmel und Wolken.</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11</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smtClean="0">
                <a:solidFill>
                  <a:schemeClr val="tx1"/>
                </a:solidFill>
                <a:effectLst/>
                <a:latin typeface="+mn-lt"/>
                <a:ea typeface="+mn-ea"/>
                <a:cs typeface="+mn-cs"/>
              </a:rPr>
              <a:t>Häufigste Typ der Bildkomprimierung</a:t>
            </a:r>
            <a:r>
              <a:rPr lang="de-DE" sz="1200" b="0" i="0" kern="1200" baseline="0" dirty="0" smtClean="0">
                <a:solidFill>
                  <a:schemeClr val="tx1"/>
                </a:solidFill>
                <a:effectLst/>
                <a:latin typeface="+mn-lt"/>
                <a:ea typeface="+mn-ea"/>
                <a:cs typeface="+mn-cs"/>
              </a:rPr>
              <a:t> = JPEG</a:t>
            </a:r>
          </a:p>
          <a:p>
            <a:r>
              <a:rPr lang="de-DE" sz="1200" b="1" i="0" kern="1200" dirty="0" smtClean="0">
                <a:solidFill>
                  <a:schemeClr val="tx1"/>
                </a:solidFill>
                <a:effectLst/>
                <a:latin typeface="+mn-lt"/>
                <a:ea typeface="+mn-ea"/>
                <a:cs typeface="+mn-cs"/>
              </a:rPr>
              <a:t>Komprimierungsalgorithmus</a:t>
            </a:r>
            <a:r>
              <a:rPr lang="de-DE" sz="1200" b="0" i="0" kern="1200" baseline="0" dirty="0" smtClean="0">
                <a:solidFill>
                  <a:schemeClr val="tx1"/>
                </a:solidFill>
                <a:effectLst/>
                <a:latin typeface="+mn-lt"/>
                <a:ea typeface="+mn-ea"/>
                <a:cs typeface="+mn-cs"/>
              </a:rPr>
              <a:t> sucht Pixel mit ähnlicher Farbe und Helligkeit, speichert diese Info vollständig im ersten Pixel und überträgt die digitale Info als Äquivalent für „identisch“ für übereinstimmende  Pixel </a:t>
            </a:r>
            <a:r>
              <a:rPr lang="de-DE" sz="1200" b="0" i="0" kern="1200" baseline="0" dirty="0" smtClean="0">
                <a:solidFill>
                  <a:schemeClr val="tx1"/>
                </a:solidFill>
                <a:effectLst/>
                <a:latin typeface="+mn-lt"/>
                <a:ea typeface="+mn-ea"/>
                <a:cs typeface="+mn-cs"/>
                <a:sym typeface="Wingdings" panose="05000000000000000000" pitchFamily="2" charset="2"/>
              </a:rPr>
              <a:t> </a:t>
            </a:r>
            <a:r>
              <a:rPr lang="de-DE" sz="1200" b="0" i="0" kern="1200" baseline="0" dirty="0" smtClean="0">
                <a:solidFill>
                  <a:schemeClr val="tx1"/>
                </a:solidFill>
                <a:effectLst/>
                <a:latin typeface="+mn-lt"/>
                <a:ea typeface="+mn-ea"/>
                <a:cs typeface="+mn-cs"/>
              </a:rPr>
              <a:t>Einspareffekt durch Komprimierung.</a:t>
            </a:r>
          </a:p>
          <a:p>
            <a:r>
              <a:rPr lang="de-DE" sz="1200" b="0" i="0" kern="1200" baseline="0" dirty="0" smtClean="0">
                <a:solidFill>
                  <a:schemeClr val="tx1"/>
                </a:solidFill>
                <a:effectLst/>
                <a:latin typeface="+mn-lt"/>
                <a:ea typeface="+mn-ea"/>
                <a:cs typeface="+mn-cs"/>
              </a:rPr>
              <a:t>Bei der Öffnung der Bilddatei zur Ansicht werden die digitale Info als Äquivalent für „identisch“ für übereinstimmende  Pixel nach dem angewendeten Algorithmus zusätzlich neu erstellt.  </a:t>
            </a:r>
          </a:p>
          <a:p>
            <a:r>
              <a:rPr lang="de-DE" sz="1200" b="0" i="0" kern="1200" baseline="0" dirty="0" smtClean="0">
                <a:solidFill>
                  <a:schemeClr val="tx1"/>
                </a:solidFill>
                <a:effectLst/>
                <a:latin typeface="+mn-lt"/>
                <a:ea typeface="+mn-ea"/>
                <a:cs typeface="+mn-cs"/>
              </a:rPr>
              <a:t>Unterschiedliche </a:t>
            </a:r>
            <a:r>
              <a:rPr lang="de-DE" sz="1200" b="1" i="0" kern="1200" baseline="0" dirty="0" smtClean="0">
                <a:solidFill>
                  <a:schemeClr val="tx1"/>
                </a:solidFill>
                <a:effectLst/>
                <a:latin typeface="+mn-lt"/>
                <a:ea typeface="+mn-ea"/>
                <a:cs typeface="+mn-cs"/>
              </a:rPr>
              <a:t>Komprimierungsabstufung</a:t>
            </a:r>
            <a:r>
              <a:rPr lang="de-DE" sz="1200" b="0" i="0" kern="1200" baseline="0" dirty="0" smtClean="0">
                <a:solidFill>
                  <a:schemeClr val="tx1"/>
                </a:solidFill>
                <a:effectLst/>
                <a:latin typeface="+mn-lt"/>
                <a:ea typeface="+mn-ea"/>
                <a:cs typeface="+mn-cs"/>
              </a:rPr>
              <a:t> erfolgt durch Erhöhung der </a:t>
            </a:r>
            <a:r>
              <a:rPr lang="de-DE" sz="1200" b="1" i="0" kern="1200" baseline="0" dirty="0" smtClean="0">
                <a:solidFill>
                  <a:schemeClr val="tx1"/>
                </a:solidFill>
                <a:effectLst/>
                <a:latin typeface="+mn-lt"/>
                <a:ea typeface="+mn-ea"/>
                <a:cs typeface="+mn-cs"/>
              </a:rPr>
              <a:t>Komprimierungsrate</a:t>
            </a:r>
            <a:r>
              <a:rPr lang="de-DE" sz="1200" b="0" i="0" kern="1200" baseline="0" dirty="0" smtClean="0">
                <a:solidFill>
                  <a:schemeClr val="tx1"/>
                </a:solidFill>
                <a:effectLst/>
                <a:latin typeface="+mn-lt"/>
                <a:ea typeface="+mn-ea"/>
                <a:cs typeface="+mn-cs"/>
              </a:rPr>
              <a:t>.</a:t>
            </a:r>
          </a:p>
          <a:p>
            <a:r>
              <a:rPr lang="de-DE" sz="1200" b="0" i="0" kern="1200" dirty="0" smtClean="0">
                <a:solidFill>
                  <a:schemeClr val="tx1"/>
                </a:solidFill>
                <a:effectLst/>
                <a:latin typeface="+mn-lt"/>
                <a:ea typeface="+mn-ea"/>
                <a:cs typeface="+mn-cs"/>
              </a:rPr>
              <a:t>Der Algorithmus beginnt, Pixel zusammenzufassen, die eine geringere Ähnlichkeit in Farbe und Helligkeit aufweisen. </a:t>
            </a:r>
          </a:p>
          <a:p>
            <a:r>
              <a:rPr lang="de-DE" sz="1200" b="0" i="0" kern="1200" dirty="0" smtClean="0">
                <a:solidFill>
                  <a:schemeClr val="tx1"/>
                </a:solidFill>
                <a:effectLst/>
                <a:latin typeface="+mn-lt"/>
                <a:ea typeface="+mn-ea"/>
                <a:cs typeface="+mn-cs"/>
              </a:rPr>
              <a:t>Wenn die Datei wieder geöffnet wird, nimmt die Ähnlichkeit der neu erstellten Pixel mit den ursprünglichen Helligkeits- und Farbwerten ab. </a:t>
            </a:r>
          </a:p>
          <a:p>
            <a:r>
              <a:rPr lang="de-DE" sz="1200" b="0" i="0" kern="1200" dirty="0" smtClean="0">
                <a:solidFill>
                  <a:schemeClr val="tx1"/>
                </a:solidFill>
                <a:effectLst/>
                <a:latin typeface="+mn-lt"/>
                <a:ea typeface="+mn-ea"/>
                <a:cs typeface="+mn-cs"/>
              </a:rPr>
              <a:t>Dadurch gibt es Verluste bei den Details und im Farbtonbereich. Banding in Bereichen, in denen glatte Farbton- oder Farbabstufungen sein sollten, und Komprimierungsartefakte (</a:t>
            </a:r>
            <a:r>
              <a:rPr lang="de-DE" sz="1200" b="0" i="0" kern="1200" dirty="0" err="1" smtClean="0">
                <a:solidFill>
                  <a:schemeClr val="tx1"/>
                </a:solidFill>
                <a:effectLst/>
                <a:latin typeface="+mn-lt"/>
                <a:ea typeface="+mn-ea"/>
                <a:cs typeface="+mn-cs"/>
              </a:rPr>
              <a:t>Druckbildwolkigkeit</a:t>
            </a:r>
            <a:r>
              <a:rPr lang="de-DE" sz="1200" b="0" i="0" kern="1200" dirty="0" smtClean="0">
                <a:solidFill>
                  <a:schemeClr val="tx1"/>
                </a:solidFill>
                <a:effectLst/>
                <a:latin typeface="+mn-lt"/>
                <a:ea typeface="+mn-ea"/>
                <a:cs typeface="+mn-cs"/>
              </a:rPr>
              <a:t> oder </a:t>
            </a:r>
            <a:r>
              <a:rPr lang="de-DE" sz="1200" b="0" i="0" kern="1200" dirty="0" err="1" smtClean="0">
                <a:solidFill>
                  <a:schemeClr val="tx1"/>
                </a:solidFill>
                <a:effectLst/>
                <a:latin typeface="+mn-lt"/>
                <a:ea typeface="+mn-ea"/>
                <a:cs typeface="+mn-cs"/>
              </a:rPr>
              <a:t>Pixelierung</a:t>
            </a:r>
            <a:r>
              <a:rPr lang="de-DE" sz="1200" b="0" i="0" kern="1200" dirty="0" smtClean="0">
                <a:solidFill>
                  <a:schemeClr val="tx1"/>
                </a:solidFill>
                <a:effectLst/>
                <a:latin typeface="+mn-lt"/>
                <a:ea typeface="+mn-ea"/>
                <a:cs typeface="+mn-cs"/>
              </a:rPr>
              <a:t>).</a:t>
            </a:r>
          </a:p>
          <a:p>
            <a:r>
              <a:rPr lang="de-DE" sz="1200" b="0" i="0" kern="1200" dirty="0" smtClean="0">
                <a:solidFill>
                  <a:schemeClr val="tx1"/>
                </a:solidFill>
                <a:effectLst/>
                <a:latin typeface="+mn-lt"/>
                <a:ea typeface="+mn-ea"/>
                <a:cs typeface="+mn-cs"/>
              </a:rPr>
              <a:t>Die so verlorenen Bilddaten können nicht mehr wiederhergestellt werden.</a:t>
            </a:r>
          </a:p>
          <a:p>
            <a:r>
              <a:rPr lang="de-DE" sz="1200" b="0" i="0" kern="1200" dirty="0" smtClean="0">
                <a:solidFill>
                  <a:schemeClr val="tx1"/>
                </a:solidFill>
                <a:effectLst/>
                <a:latin typeface="+mn-lt"/>
                <a:ea typeface="+mn-ea"/>
                <a:cs typeface="+mn-cs"/>
              </a:rPr>
              <a:t>Mehrfaches</a:t>
            </a:r>
            <a:r>
              <a:rPr lang="de-DE" sz="1200" b="0" i="0" kern="1200" baseline="0" dirty="0" smtClean="0">
                <a:solidFill>
                  <a:schemeClr val="tx1"/>
                </a:solidFill>
                <a:effectLst/>
                <a:latin typeface="+mn-lt"/>
                <a:ea typeface="+mn-ea"/>
                <a:cs typeface="+mn-cs"/>
              </a:rPr>
              <a:t> Bearbeiten und Abspeichern der Bilddatei verschlechtert Bildqualität weiter durch Komprimierung.</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12</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13</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Proprietär</a:t>
            </a:r>
            <a:r>
              <a:rPr lang="de-DE" baseline="0" dirty="0" smtClean="0"/>
              <a:t> = in Eigentum befindlich </a:t>
            </a:r>
          </a:p>
          <a:p>
            <a:endParaRPr lang="de-DE" dirty="0" smtClean="0"/>
          </a:p>
          <a:p>
            <a:r>
              <a:rPr lang="de-DE" dirty="0" smtClean="0"/>
              <a:t>- Erläuterungen</a:t>
            </a:r>
            <a:r>
              <a:rPr lang="de-DE" baseline="0" dirty="0" smtClean="0"/>
              <a:t> werden im Zuge der Animation gegeben.</a:t>
            </a:r>
          </a:p>
          <a:p>
            <a:endParaRPr lang="de-DE" sz="1200" dirty="0" smtClean="0"/>
          </a:p>
          <a:p>
            <a:r>
              <a:rPr lang="de-DE" sz="1200" dirty="0" smtClean="0"/>
              <a:t>- Andere wichtige Dateiformate (keine Vollständigkeit) werden aufgeführt.       </a:t>
            </a:r>
          </a:p>
          <a:p>
            <a:endParaRPr lang="de-DE" sz="1200" dirty="0" smtClean="0"/>
          </a:p>
          <a:p>
            <a:r>
              <a:rPr lang="de-DE" sz="1200" dirty="0" smtClean="0"/>
              <a:t>- Für Interessierte sind hier vertiefende Fakten benannt. </a:t>
            </a:r>
            <a:br>
              <a:rPr lang="de-DE" sz="1200" dirty="0" smtClean="0"/>
            </a:br>
            <a:r>
              <a:rPr lang="de-DE" baseline="0" dirty="0" smtClean="0"/>
              <a:t> </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14</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JPEG (Joint Photographic Experts Group) ist die gebräuchliche Bezeichnung </a:t>
            </a:r>
            <a:r>
              <a:rPr lang="de-DE" b="1" dirty="0" smtClean="0"/>
              <a:t>für die 1992 vorgestellte Norm ISO/IEC 10918-1 </a:t>
            </a:r>
            <a:r>
              <a:rPr lang="de-DE" b="1" dirty="0" err="1" smtClean="0"/>
              <a:t>bzw</a:t>
            </a:r>
            <a:r>
              <a:rPr lang="de-DE" b="1" dirty="0" smtClean="0"/>
              <a:t> CCITT </a:t>
            </a:r>
            <a:r>
              <a:rPr lang="de-DE" b="1" dirty="0" err="1" smtClean="0"/>
              <a:t>Recommendation</a:t>
            </a:r>
            <a:r>
              <a:rPr lang="de-DE" b="1" dirty="0" smtClean="0"/>
              <a:t> T.81</a:t>
            </a:r>
            <a:r>
              <a:rPr lang="de-DE" dirty="0" smtClean="0"/>
              <a:t>, die verschiedene Methoden der Bildkompression beschreibt.</a:t>
            </a:r>
            <a:r>
              <a:rPr lang="de-DE" baseline="0" dirty="0" smtClean="0"/>
              <a:t> Quelle de.wikipedia.org</a:t>
            </a:r>
          </a:p>
          <a:p>
            <a:endParaRPr lang="de-DE" baseline="0" dirty="0" smtClean="0"/>
          </a:p>
          <a:p>
            <a:r>
              <a:rPr lang="de-DE" baseline="0" dirty="0" smtClean="0"/>
              <a:t>Farb- und Helligkeitswerte des digitalen Bildes werden in der kleinsten Einheit (Pixel) gespeichert. </a:t>
            </a:r>
          </a:p>
          <a:p>
            <a:r>
              <a:rPr lang="de-DE" baseline="0" dirty="0" smtClean="0"/>
              <a:t>Farbkanal eines Pixels sind rot, grün, blau.</a:t>
            </a:r>
            <a:endParaRPr lang="de-DE" dirty="0" smtClean="0"/>
          </a:p>
          <a:p>
            <a:endParaRPr lang="de-DE" baseline="0" dirty="0" smtClean="0"/>
          </a:p>
          <a:p>
            <a:r>
              <a:rPr lang="de-DE" b="1" baseline="0" dirty="0" smtClean="0"/>
              <a:t>Verlustbehaftete Kompression:</a:t>
            </a:r>
          </a:p>
          <a:p>
            <a:r>
              <a:rPr lang="de-DE" dirty="0" smtClean="0"/>
              <a:t>Beim JPG-Format werden Pixel </a:t>
            </a:r>
            <a:r>
              <a:rPr lang="de-DE" dirty="0" err="1" smtClean="0"/>
              <a:t>zusammengefasst</a:t>
            </a:r>
            <a:r>
              <a:rPr lang="de-DE" dirty="0" smtClean="0"/>
              <a:t> (z. B. 2x2, 4x4, 8x8) und zu einer einzigen, gemittelten Information gerechnet. </a:t>
            </a:r>
          </a:p>
          <a:p>
            <a:r>
              <a:rPr lang="de-DE" dirty="0" smtClean="0"/>
              <a:t>Beim Öffnen der Datei des digitalen Bildes werden die Pixel zwar wieder dazugerechnet, damit die Bildgröße wieder erreicht wird. </a:t>
            </a:r>
          </a:p>
          <a:p>
            <a:r>
              <a:rPr lang="de-DE" dirty="0" smtClean="0"/>
              <a:t>Nun ist aber die Information der ursprünglichen Pixel durch die JPG-Komprimierung verloren gegangen, sodass nur die Durchschnittsinformation eingesetzt wird. </a:t>
            </a:r>
          </a:p>
          <a:p>
            <a:r>
              <a:rPr lang="de-DE" dirty="0" smtClean="0"/>
              <a:t>Wir haben also die Detailinformationen der Kamera verloren, auch wenn wir dies auf den ersten Blick nicht bemerken. </a:t>
            </a:r>
          </a:p>
          <a:p>
            <a:r>
              <a:rPr lang="de-DE" baseline="0" dirty="0" smtClean="0"/>
              <a:t>(Quelle; </a:t>
            </a:r>
            <a:r>
              <a:rPr lang="de-DE" dirty="0" err="1" smtClean="0">
                <a:hlinkClick r:id="rId3"/>
              </a:rPr>
              <a:t>fotoespresso</a:t>
            </a:r>
            <a:r>
              <a:rPr lang="de-DE" dirty="0" smtClean="0">
                <a:hlinkClick r:id="rId3"/>
              </a:rPr>
              <a:t> 1/2024</a:t>
            </a:r>
            <a:r>
              <a:rPr lang="de-DE" dirty="0" smtClean="0"/>
              <a:t>, © 2024 • </a:t>
            </a:r>
            <a:r>
              <a:rPr lang="de-DE" dirty="0" err="1" smtClean="0"/>
              <a:t>fotoespresso</a:t>
            </a:r>
            <a:r>
              <a:rPr lang="de-DE" dirty="0" smtClean="0"/>
              <a:t> • www.fotoespresso.de Ausgabe 1/2024 56 Die Reise)</a:t>
            </a:r>
          </a:p>
          <a:p>
            <a:endParaRPr lang="de-DE" baseline="0" dirty="0" smtClean="0"/>
          </a:p>
          <a:p>
            <a:r>
              <a:rPr lang="de-DE" baseline="0" dirty="0" smtClean="0"/>
              <a:t>- </a:t>
            </a:r>
            <a:r>
              <a:rPr lang="de-DE" sz="1200" dirty="0" smtClean="0"/>
              <a:t>Weißabgleich (via Graukarte) dann empfehlenswert, wenn im JPG-Modus fotografiert wird. Nachträglicher Weißabgleich ist am PC nur eingeschränkt möglich.</a:t>
            </a:r>
            <a:br>
              <a:rPr lang="de-DE" sz="1200" dirty="0" smtClean="0"/>
            </a:br>
            <a:endParaRPr lang="de-DE" baseline="0" dirty="0" smtClean="0"/>
          </a:p>
          <a:p>
            <a:r>
              <a:rPr lang="de-DE" baseline="0" dirty="0" smtClean="0"/>
              <a:t>Es gibt auch die verlustfreie Komprimierung, ist aber nicht weithin verbreitet. </a:t>
            </a:r>
          </a:p>
          <a:p>
            <a:endParaRPr lang="de-DE" baseline="0" dirty="0" smtClean="0"/>
          </a:p>
          <a:p>
            <a:r>
              <a:rPr lang="de-DE" baseline="0" dirty="0" smtClean="0"/>
              <a:t>Neben der Standard Farbtiefe gibt es noch </a:t>
            </a:r>
          </a:p>
          <a:p>
            <a:r>
              <a:rPr lang="de-DE" dirty="0" smtClean="0"/>
              <a:t>- True Color Farbtiefe = 24 Bit (je 8 Bit für Kanäle rot, grün, blau),</a:t>
            </a:r>
          </a:p>
          <a:p>
            <a:r>
              <a:rPr lang="de-DE" dirty="0" smtClean="0"/>
              <a:t>- True Color + 8 Bit Alphakanal (Transparenz) = 32 Bit Farbtiefe,</a:t>
            </a:r>
          </a:p>
          <a:p>
            <a:endParaRPr lang="de-DE" baseline="0" dirty="0" smtClean="0"/>
          </a:p>
          <a:p>
            <a:endParaRPr lang="de-DE" baseline="0" dirty="0" smtClean="0"/>
          </a:p>
        </p:txBody>
      </p:sp>
      <p:sp>
        <p:nvSpPr>
          <p:cNvPr id="4" name="Foliennummernplatzhalter 3"/>
          <p:cNvSpPr>
            <a:spLocks noGrp="1"/>
          </p:cNvSpPr>
          <p:nvPr>
            <p:ph type="sldNum" sz="quarter" idx="10"/>
          </p:nvPr>
        </p:nvSpPr>
        <p:spPr/>
        <p:txBody>
          <a:bodyPr/>
          <a:lstStyle/>
          <a:p>
            <a:fld id="{AEC0893A-6CB2-4A0B-B136-483E47CDFD9C}" type="slidenum">
              <a:rPr lang="de-DE" smtClean="0"/>
              <a:t>15</a:t>
            </a:fld>
            <a:endParaRPr lang="de-DE"/>
          </a:p>
        </p:txBody>
      </p:sp>
      <p:sp>
        <p:nvSpPr>
          <p:cNvPr id="5" name="Datumsplatzhalter 4"/>
          <p:cNvSpPr>
            <a:spLocks noGrp="1"/>
          </p:cNvSpPr>
          <p:nvPr>
            <p:ph type="dt" idx="11"/>
          </p:nvPr>
        </p:nvSpPr>
        <p:spPr/>
        <p:txBody>
          <a:bodyPr/>
          <a:lstStyle/>
          <a:p>
            <a:fld id="{79AEBEDB-1225-4FFA-8B58-EA6F45785D52}" type="datetime1">
              <a:rPr lang="de-DE" smtClean="0"/>
              <a:t>04.12.2024</a:t>
            </a:fld>
            <a:endParaRPr lang="de-DE"/>
          </a:p>
        </p:txBody>
      </p:sp>
    </p:spTree>
    <p:extLst>
      <p:ext uri="{BB962C8B-B14F-4D97-AF65-F5344CB8AC3E}">
        <p14:creationId xmlns:p14="http://schemas.microsoft.com/office/powerpoint/2010/main" val="276225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Erläuterungen</a:t>
            </a:r>
            <a:r>
              <a:rPr lang="de-DE" baseline="0" dirty="0" smtClean="0"/>
              <a:t> werden im Zuge der Animation gegeben. </a:t>
            </a:r>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16</a:t>
            </a:fld>
            <a:endParaRPr lang="de-DE"/>
          </a:p>
        </p:txBody>
      </p:sp>
      <p:sp>
        <p:nvSpPr>
          <p:cNvPr id="5" name="Datumsplatzhalter 4"/>
          <p:cNvSpPr>
            <a:spLocks noGrp="1"/>
          </p:cNvSpPr>
          <p:nvPr>
            <p:ph type="dt" idx="11"/>
          </p:nvPr>
        </p:nvSpPr>
        <p:spPr/>
        <p:txBody>
          <a:bodyPr/>
          <a:lstStyle/>
          <a:p>
            <a:fld id="{CD6DE067-FDB0-4B34-8AF2-1DF311CCA147}" type="datetime1">
              <a:rPr lang="de-DE" smtClean="0"/>
              <a:t>04.12.2024</a:t>
            </a:fld>
            <a:endParaRPr lang="de-DE"/>
          </a:p>
        </p:txBody>
      </p:sp>
    </p:spTree>
    <p:extLst>
      <p:ext uri="{BB962C8B-B14F-4D97-AF65-F5344CB8AC3E}">
        <p14:creationId xmlns:p14="http://schemas.microsoft.com/office/powerpoint/2010/main" val="273588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smtClean="0">
                <a:solidFill>
                  <a:schemeClr val="tx1"/>
                </a:solidFill>
                <a:effectLst/>
                <a:latin typeface="+mn-lt"/>
                <a:ea typeface="+mn-ea"/>
                <a:cs typeface="+mn-cs"/>
              </a:rPr>
              <a:t>HEIF kommt aus Video-Bereich, und wurde 2015 von der </a:t>
            </a:r>
            <a:r>
              <a:rPr lang="de-DE" sz="1200" b="0" i="0" kern="1200" dirty="0" err="1" smtClean="0">
                <a:solidFill>
                  <a:schemeClr val="tx1"/>
                </a:solidFill>
                <a:effectLst/>
                <a:latin typeface="+mn-lt"/>
                <a:ea typeface="+mn-ea"/>
                <a:cs typeface="+mn-cs"/>
              </a:rPr>
              <a:t>Moving</a:t>
            </a:r>
            <a:r>
              <a:rPr lang="de-DE" sz="1200" b="0" i="0" kern="1200" dirty="0" smtClean="0">
                <a:solidFill>
                  <a:schemeClr val="tx1"/>
                </a:solidFill>
                <a:effectLst/>
                <a:latin typeface="+mn-lt"/>
                <a:ea typeface="+mn-ea"/>
                <a:cs typeface="+mn-cs"/>
              </a:rPr>
              <a:t> Pictures Expert Group (MPEG) zusammen mit dem Video-Standard HEVC (High </a:t>
            </a:r>
            <a:r>
              <a:rPr lang="de-DE" sz="1200" b="0" i="0" kern="1200" dirty="0" err="1" smtClean="0">
                <a:solidFill>
                  <a:schemeClr val="tx1"/>
                </a:solidFill>
                <a:effectLst/>
                <a:latin typeface="+mn-lt"/>
                <a:ea typeface="+mn-ea"/>
                <a:cs typeface="+mn-cs"/>
              </a:rPr>
              <a:t>Efficience</a:t>
            </a:r>
            <a:r>
              <a:rPr lang="de-DE" sz="1200" b="0" i="0" kern="1200" dirty="0" smtClean="0">
                <a:solidFill>
                  <a:schemeClr val="tx1"/>
                </a:solidFill>
                <a:effectLst/>
                <a:latin typeface="+mn-lt"/>
                <a:ea typeface="+mn-ea"/>
                <a:cs typeface="+mn-cs"/>
              </a:rPr>
              <a:t> Video </a:t>
            </a:r>
            <a:r>
              <a:rPr lang="de-DE" sz="1200" b="0" i="0" kern="1200" dirty="0" err="1" smtClean="0">
                <a:solidFill>
                  <a:schemeClr val="tx1"/>
                </a:solidFill>
                <a:effectLst/>
                <a:latin typeface="+mn-lt"/>
                <a:ea typeface="+mn-ea"/>
                <a:cs typeface="+mn-cs"/>
              </a:rPr>
              <a:t>Coding</a:t>
            </a:r>
            <a:r>
              <a:rPr lang="de-DE" sz="1200" b="0" i="0" kern="1200" dirty="0" smtClean="0">
                <a:solidFill>
                  <a:schemeClr val="tx1"/>
                </a:solidFill>
                <a:effectLst/>
                <a:latin typeface="+mn-lt"/>
                <a:ea typeface="+mn-ea"/>
                <a:cs typeface="+mn-cs"/>
              </a:rPr>
              <a:t>) entwickelt.</a:t>
            </a:r>
            <a:endParaRPr lang="de-DE" dirty="0" smtClean="0"/>
          </a:p>
          <a:p>
            <a:r>
              <a:rPr lang="de-DE" dirty="0" smtClean="0"/>
              <a:t>Seit 2015 veröffentlicht, </a:t>
            </a:r>
          </a:p>
          <a:p>
            <a:r>
              <a:rPr lang="de-DE" dirty="0" smtClean="0"/>
              <a:t>Ab 2017 Standardformat auf Apple Betriebssystem </a:t>
            </a:r>
            <a:r>
              <a:rPr lang="de-DE" dirty="0" err="1" smtClean="0"/>
              <a:t>macOS</a:t>
            </a:r>
            <a:r>
              <a:rPr lang="de-DE" dirty="0" smtClean="0"/>
              <a:t>, iOS</a:t>
            </a:r>
          </a:p>
          <a:p>
            <a:r>
              <a:rPr lang="de-DE" sz="1200" b="0" i="0" kern="1200" dirty="0" smtClean="0">
                <a:solidFill>
                  <a:schemeClr val="tx1"/>
                </a:solidFill>
                <a:effectLst/>
                <a:latin typeface="+mn-lt"/>
                <a:ea typeface="+mn-ea"/>
                <a:cs typeface="+mn-cs"/>
              </a:rPr>
              <a:t>Wer sich mit den neuen </a:t>
            </a:r>
            <a:r>
              <a:rPr lang="de-DE" sz="1200" b="0" i="0" kern="1200" dirty="0" err="1" smtClean="0">
                <a:solidFill>
                  <a:schemeClr val="tx1"/>
                </a:solidFill>
                <a:effectLst/>
                <a:latin typeface="+mn-lt"/>
                <a:ea typeface="+mn-ea"/>
                <a:cs typeface="+mn-cs"/>
              </a:rPr>
              <a:t>Hocheffizenz</a:t>
            </a:r>
            <a:r>
              <a:rPr lang="de-DE" sz="1200" b="0" i="0" kern="1200" dirty="0" smtClean="0">
                <a:solidFill>
                  <a:schemeClr val="tx1"/>
                </a:solidFill>
                <a:effectLst/>
                <a:latin typeface="+mn-lt"/>
                <a:ea typeface="+mn-ea"/>
                <a:cs typeface="+mn-cs"/>
              </a:rPr>
              <a:t>-Formaten befasst, wird auf die drei Dateiendungen .</a:t>
            </a:r>
            <a:r>
              <a:rPr lang="de-DE" sz="1200" b="0" i="0" kern="1200" dirty="0" err="1" smtClean="0">
                <a:solidFill>
                  <a:schemeClr val="tx1"/>
                </a:solidFill>
                <a:effectLst/>
                <a:latin typeface="+mn-lt"/>
                <a:ea typeface="+mn-ea"/>
                <a:cs typeface="+mn-cs"/>
              </a:rPr>
              <a:t>heif</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heic</a:t>
            </a:r>
            <a:r>
              <a:rPr lang="de-DE" sz="1200" b="0" i="0" kern="1200" dirty="0" smtClean="0">
                <a:solidFill>
                  <a:schemeClr val="tx1"/>
                </a:solidFill>
                <a:effectLst/>
                <a:latin typeface="+mn-lt"/>
                <a:ea typeface="+mn-ea"/>
                <a:cs typeface="+mn-cs"/>
              </a:rPr>
              <a:t> und .</a:t>
            </a:r>
            <a:r>
              <a:rPr lang="de-DE" sz="1200" b="0" i="0" kern="1200" dirty="0" err="1" smtClean="0">
                <a:solidFill>
                  <a:schemeClr val="tx1"/>
                </a:solidFill>
                <a:effectLst/>
                <a:latin typeface="+mn-lt"/>
                <a:ea typeface="+mn-ea"/>
                <a:cs typeface="+mn-cs"/>
              </a:rPr>
              <a:t>hevc</a:t>
            </a:r>
            <a:r>
              <a:rPr lang="de-DE" sz="1200" b="0" i="0" kern="1200" dirty="0" smtClean="0">
                <a:solidFill>
                  <a:schemeClr val="tx1"/>
                </a:solidFill>
                <a:effectLst/>
                <a:latin typeface="+mn-lt"/>
                <a:ea typeface="+mn-ea"/>
                <a:cs typeface="+mn-cs"/>
              </a:rPr>
              <a:t> stoßen. Alle drei sind Spielarten der Hocheffizienz-Videokodierung (HEVC).</a:t>
            </a:r>
          </a:p>
          <a:p>
            <a:endParaRPr lang="de-DE" sz="1200" b="1" i="0" kern="1200" dirty="0" smtClean="0">
              <a:solidFill>
                <a:schemeClr val="tx1"/>
              </a:solidFill>
              <a:effectLst/>
              <a:latin typeface="+mn-lt"/>
              <a:ea typeface="+mn-ea"/>
              <a:cs typeface="+mn-cs"/>
            </a:endParaRPr>
          </a:p>
          <a:p>
            <a:r>
              <a:rPr lang="de-DE" sz="1200" b="1" i="0" kern="1200" dirty="0" smtClean="0">
                <a:solidFill>
                  <a:schemeClr val="tx1"/>
                </a:solidFill>
                <a:effectLst/>
                <a:latin typeface="+mn-lt"/>
                <a:ea typeface="+mn-ea"/>
                <a:cs typeface="+mn-cs"/>
              </a:rPr>
              <a:t>HEVC: Hocheffizienz-Videos</a:t>
            </a:r>
          </a:p>
          <a:p>
            <a:r>
              <a:rPr lang="de-DE" sz="1200" b="0" i="0" kern="1200" dirty="0" smtClean="0">
                <a:solidFill>
                  <a:schemeClr val="tx1"/>
                </a:solidFill>
                <a:effectLst/>
                <a:latin typeface="+mn-lt"/>
                <a:ea typeface="+mn-ea"/>
                <a:cs typeface="+mn-cs"/>
              </a:rPr>
              <a:t>Videomaterial, das nach dem neuen </a:t>
            </a:r>
            <a:r>
              <a:rPr lang="de-DE" sz="1200" b="0" i="0" kern="1200" dirty="0" err="1" smtClean="0">
                <a:solidFill>
                  <a:schemeClr val="tx1"/>
                </a:solidFill>
                <a:effectLst/>
                <a:latin typeface="+mn-lt"/>
                <a:ea typeface="+mn-ea"/>
                <a:cs typeface="+mn-cs"/>
              </a:rPr>
              <a:t>Hocheffizenz</a:t>
            </a:r>
            <a:r>
              <a:rPr lang="de-DE" sz="1200" b="0" i="0" kern="1200" dirty="0" smtClean="0">
                <a:solidFill>
                  <a:schemeClr val="tx1"/>
                </a:solidFill>
                <a:effectLst/>
                <a:latin typeface="+mn-lt"/>
                <a:ea typeface="+mn-ea"/>
                <a:cs typeface="+mn-cs"/>
              </a:rPr>
              <a:t>-Standard (H.265) der MPEG-Group komprimiert wurde ist bei gleicher Qualität um etwa 20 Prozent effizienter als der Vorgänger H.264 </a:t>
            </a:r>
          </a:p>
          <a:p>
            <a:endParaRPr lang="de-DE" sz="1200" b="0" i="0" kern="1200" dirty="0" smtClean="0">
              <a:solidFill>
                <a:schemeClr val="tx1"/>
              </a:solidFill>
              <a:effectLst/>
              <a:latin typeface="+mn-lt"/>
              <a:ea typeface="+mn-ea"/>
              <a:cs typeface="+mn-cs"/>
            </a:endParaRPr>
          </a:p>
          <a:p>
            <a:r>
              <a:rPr lang="de-DE" sz="1200" b="1" i="0" kern="1200" dirty="0" smtClean="0">
                <a:solidFill>
                  <a:schemeClr val="tx1"/>
                </a:solidFill>
                <a:effectLst/>
                <a:latin typeface="+mn-lt"/>
                <a:ea typeface="+mn-ea"/>
                <a:cs typeface="+mn-cs"/>
              </a:rPr>
              <a:t>HEIF: Hocheffizienz-Fotos</a:t>
            </a:r>
          </a:p>
          <a:p>
            <a:r>
              <a:rPr lang="de-DE" sz="1200" b="0" i="0" kern="1200" dirty="0" smtClean="0">
                <a:solidFill>
                  <a:schemeClr val="tx1"/>
                </a:solidFill>
                <a:effectLst/>
                <a:latin typeface="+mn-lt"/>
                <a:ea typeface="+mn-ea"/>
                <a:cs typeface="+mn-cs"/>
              </a:rPr>
              <a:t>Nach Algorithmen des HEVC-Formats komprimierte</a:t>
            </a:r>
            <a:r>
              <a:rPr lang="de-DE" sz="1200" b="0" i="0" kern="1200" baseline="0" dirty="0" smtClean="0">
                <a:solidFill>
                  <a:schemeClr val="tx1"/>
                </a:solidFill>
                <a:effectLst/>
                <a:latin typeface="+mn-lt"/>
                <a:ea typeface="+mn-ea"/>
                <a:cs typeface="+mn-cs"/>
              </a:rPr>
              <a:t> </a:t>
            </a:r>
            <a:r>
              <a:rPr lang="de-DE" sz="1200" b="0" i="0" kern="1200" dirty="0" smtClean="0">
                <a:solidFill>
                  <a:schemeClr val="tx1"/>
                </a:solidFill>
                <a:effectLst/>
                <a:latin typeface="+mn-lt"/>
                <a:ea typeface="+mn-ea"/>
                <a:cs typeface="+mn-cs"/>
              </a:rPr>
              <a:t>Einzelbilder, </a:t>
            </a:r>
          </a:p>
          <a:p>
            <a:r>
              <a:rPr lang="de-DE" sz="1200" b="0" i="0" kern="1200" dirty="0" smtClean="0">
                <a:solidFill>
                  <a:schemeClr val="tx1"/>
                </a:solidFill>
                <a:effectLst/>
                <a:latin typeface="+mn-lt"/>
                <a:ea typeface="+mn-ea"/>
                <a:cs typeface="+mn-cs"/>
              </a:rPr>
              <a:t>platzsparende Alternative zum etwas in die Jahre gekommenen JPEG-Format. </a:t>
            </a:r>
          </a:p>
          <a:p>
            <a:r>
              <a:rPr lang="de-DE" sz="1200" b="0" i="0" kern="1200" dirty="0" smtClean="0">
                <a:solidFill>
                  <a:schemeClr val="tx1"/>
                </a:solidFill>
                <a:effectLst/>
                <a:latin typeface="+mn-lt"/>
                <a:ea typeface="+mn-ea"/>
                <a:cs typeface="+mn-cs"/>
              </a:rPr>
              <a:t>HEIF noch lange nicht so verbreitet wie JPEG (über 30 Jahren aufgebaute Verbreitung)</a:t>
            </a:r>
          </a:p>
          <a:p>
            <a:r>
              <a:rPr lang="de-DE" sz="1200" b="0" i="0" kern="1200" dirty="0" smtClean="0">
                <a:solidFill>
                  <a:schemeClr val="tx1"/>
                </a:solidFill>
                <a:effectLst/>
                <a:latin typeface="+mn-lt"/>
                <a:ea typeface="+mn-ea"/>
                <a:cs typeface="+mn-cs"/>
              </a:rPr>
              <a:t>Platzersparnis gegenüber gleichwertigen JPEG rund 50 Prozent. Platzersparnis </a:t>
            </a:r>
            <a:r>
              <a:rPr lang="de-DE" sz="1200" b="0" i="0" kern="1200" dirty="0" smtClean="0">
                <a:solidFill>
                  <a:schemeClr val="tx1"/>
                </a:solidFill>
                <a:effectLst/>
                <a:latin typeface="+mn-lt"/>
                <a:ea typeface="+mn-ea"/>
                <a:cs typeface="+mn-cs"/>
                <a:sym typeface="Wingdings" panose="05000000000000000000" pitchFamily="2" charset="2"/>
              </a:rPr>
              <a:t> </a:t>
            </a:r>
            <a:r>
              <a:rPr lang="de-DE" sz="1200" b="0" i="0" kern="1200" dirty="0" err="1" smtClean="0">
                <a:solidFill>
                  <a:schemeClr val="tx1"/>
                </a:solidFill>
                <a:effectLst/>
                <a:latin typeface="+mn-lt"/>
                <a:ea typeface="+mn-ea"/>
                <a:cs typeface="+mn-cs"/>
                <a:sym typeface="Wingdings" panose="05000000000000000000" pitchFamily="2" charset="2"/>
              </a:rPr>
              <a:t>Smartphonehersteller</a:t>
            </a:r>
            <a:r>
              <a:rPr lang="de-DE" sz="1200" b="0" i="0" kern="1200" baseline="0" dirty="0" smtClean="0">
                <a:solidFill>
                  <a:schemeClr val="tx1"/>
                </a:solidFill>
                <a:effectLst/>
                <a:latin typeface="+mn-lt"/>
                <a:ea typeface="+mn-ea"/>
                <a:cs typeface="+mn-cs"/>
                <a:sym typeface="Wingdings" panose="05000000000000000000" pitchFamily="2" charset="2"/>
              </a:rPr>
              <a:t> übernahmen Format deswegen</a:t>
            </a:r>
          </a:p>
          <a:p>
            <a:endParaRPr lang="de-DE" sz="1200" b="0" i="0" kern="1200" dirty="0" smtClean="0">
              <a:solidFill>
                <a:schemeClr val="tx1"/>
              </a:solidFill>
              <a:effectLst/>
              <a:latin typeface="+mn-lt"/>
              <a:ea typeface="+mn-ea"/>
              <a:cs typeface="+mn-cs"/>
            </a:endParaRPr>
          </a:p>
          <a:p>
            <a:r>
              <a:rPr lang="de-DE" sz="1200" b="1" i="0" kern="1200" dirty="0" smtClean="0">
                <a:solidFill>
                  <a:schemeClr val="tx1"/>
                </a:solidFill>
                <a:effectLst/>
                <a:latin typeface="+mn-lt"/>
                <a:ea typeface="+mn-ea"/>
                <a:cs typeface="+mn-cs"/>
              </a:rPr>
              <a:t>HEIC: Hocheffizienz-Container</a:t>
            </a:r>
          </a:p>
          <a:p>
            <a:r>
              <a:rPr lang="de-DE" sz="1200" b="0" i="0" kern="1200" dirty="0" smtClean="0">
                <a:solidFill>
                  <a:schemeClr val="tx1"/>
                </a:solidFill>
                <a:effectLst/>
                <a:latin typeface="+mn-lt"/>
                <a:ea typeface="+mn-ea"/>
                <a:cs typeface="+mn-cs"/>
              </a:rPr>
              <a:t>Container können mehrere HEIF- oder JPEG-Fotos zusammenfassen und gegebenenfalls mit anderen Medien wie Audio oder Text kombinieren. </a:t>
            </a:r>
          </a:p>
          <a:p>
            <a:r>
              <a:rPr lang="de-DE" sz="1200" b="0" i="0" kern="1200" dirty="0" smtClean="0">
                <a:solidFill>
                  <a:schemeClr val="tx1"/>
                </a:solidFill>
                <a:effectLst/>
                <a:latin typeface="+mn-lt"/>
                <a:ea typeface="+mn-ea"/>
                <a:cs typeface="+mn-cs"/>
              </a:rPr>
              <a:t>Dadurch Vorteil, dass diese Elemente einzeln innerhalb der Datei vorliegen und dementsprechend einfach getrennt werden können:</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17</a:t>
            </a:fld>
            <a:endParaRPr lang="de-DE"/>
          </a:p>
        </p:txBody>
      </p:sp>
      <p:sp>
        <p:nvSpPr>
          <p:cNvPr id="5" name="Datumsplatzhalter 4"/>
          <p:cNvSpPr>
            <a:spLocks noGrp="1"/>
          </p:cNvSpPr>
          <p:nvPr>
            <p:ph type="dt" idx="11"/>
          </p:nvPr>
        </p:nvSpPr>
        <p:spPr/>
        <p:txBody>
          <a:bodyPr/>
          <a:lstStyle/>
          <a:p>
            <a:fld id="{A63FAE2F-BA79-4C1E-9A22-411B384055A2}" type="datetime1">
              <a:rPr lang="de-DE" smtClean="0"/>
              <a:t>04.12.2024</a:t>
            </a:fld>
            <a:endParaRPr lang="de-DE"/>
          </a:p>
        </p:txBody>
      </p:sp>
    </p:spTree>
    <p:extLst>
      <p:ext uri="{BB962C8B-B14F-4D97-AF65-F5344CB8AC3E}">
        <p14:creationId xmlns:p14="http://schemas.microsoft.com/office/powerpoint/2010/main" val="3340955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ggf. als Infoquelle bei Infobedarf</a:t>
            </a:r>
          </a:p>
          <a:p>
            <a:r>
              <a:rPr lang="de-DE" dirty="0" smtClean="0">
                <a:hlinkClick r:id="rId3"/>
              </a:rPr>
              <a:t>JPEG vs. HEIF: Welches Dateiformat ist besser? (digitalphoto.de)</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18</a:t>
            </a:fld>
            <a:endParaRPr lang="de-DE"/>
          </a:p>
        </p:txBody>
      </p:sp>
      <p:sp>
        <p:nvSpPr>
          <p:cNvPr id="5" name="Datumsplatzhalter 4"/>
          <p:cNvSpPr>
            <a:spLocks noGrp="1"/>
          </p:cNvSpPr>
          <p:nvPr>
            <p:ph type="dt" idx="11"/>
          </p:nvPr>
        </p:nvSpPr>
        <p:spPr/>
        <p:txBody>
          <a:bodyPr/>
          <a:lstStyle/>
          <a:p>
            <a:fld id="{E9B2F901-4906-4F52-B42E-DF78CC6C478E}" type="datetime1">
              <a:rPr lang="de-DE" smtClean="0"/>
              <a:t>04.12.2024</a:t>
            </a:fld>
            <a:endParaRPr lang="de-DE"/>
          </a:p>
        </p:txBody>
      </p:sp>
    </p:spTree>
    <p:extLst>
      <p:ext uri="{BB962C8B-B14F-4D97-AF65-F5344CB8AC3E}">
        <p14:creationId xmlns:p14="http://schemas.microsoft.com/office/powerpoint/2010/main" val="1171905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19</a:t>
            </a:fld>
            <a:endParaRPr lang="de-DE"/>
          </a:p>
        </p:txBody>
      </p:sp>
      <p:sp>
        <p:nvSpPr>
          <p:cNvPr id="5" name="Datumsplatzhalter 4"/>
          <p:cNvSpPr>
            <a:spLocks noGrp="1"/>
          </p:cNvSpPr>
          <p:nvPr>
            <p:ph type="dt" idx="11"/>
          </p:nvPr>
        </p:nvSpPr>
        <p:spPr/>
        <p:txBody>
          <a:bodyPr/>
          <a:lstStyle/>
          <a:p>
            <a:fld id="{E9B2F901-4906-4F52-B42E-DF78CC6C478E}" type="datetime1">
              <a:rPr lang="de-DE" smtClean="0"/>
              <a:t>04.12.2024</a:t>
            </a:fld>
            <a:endParaRPr lang="de-DE"/>
          </a:p>
        </p:txBody>
      </p:sp>
    </p:spTree>
    <p:extLst>
      <p:ext uri="{BB962C8B-B14F-4D97-AF65-F5344CB8AC3E}">
        <p14:creationId xmlns:p14="http://schemas.microsoft.com/office/powerpoint/2010/main" val="117190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676" indent="-185676">
              <a:buFontTx/>
              <a:buChar char="-"/>
            </a:pPr>
            <a:r>
              <a:rPr lang="de-DE" b="1" baseline="0" dirty="0" smtClean="0"/>
              <a:t>Grundwissen zu Dateiformaten </a:t>
            </a:r>
            <a:r>
              <a:rPr lang="de-DE" b="1" baseline="0" dirty="0" smtClean="0">
                <a:sym typeface="Wingdings" panose="05000000000000000000" pitchFamily="2" charset="2"/>
              </a:rPr>
              <a:t></a:t>
            </a:r>
            <a:r>
              <a:rPr lang="de-DE" b="1" baseline="0" dirty="0" smtClean="0"/>
              <a:t> was kommt da wie (bearbeitet, unbearbeitet) aus meinem Fotoapparat, was passiert in meinem Fotoapparat wenn ich mit JPEG, HEIF/HEIC oder RAW fotografiere, </a:t>
            </a:r>
            <a:r>
              <a:rPr lang="de-DE" b="1" baseline="0" dirty="0" smtClean="0">
                <a:sym typeface="Wingdings" panose="05000000000000000000" pitchFamily="2" charset="2"/>
              </a:rPr>
              <a:t> </a:t>
            </a:r>
            <a:r>
              <a:rPr lang="de-DE" b="0" baseline="0" dirty="0" smtClean="0">
                <a:sym typeface="Wingdings" panose="05000000000000000000" pitchFamily="2" charset="2"/>
              </a:rPr>
              <a:t>dazu werde ich in einem besonderen Punkt eingehen. Etwas graue Theorie ist nötig aber ich gehe nicht ins tiefe Detail.</a:t>
            </a:r>
          </a:p>
          <a:p>
            <a:pPr marL="185676" indent="-185676">
              <a:buFontTx/>
              <a:buChar char="-"/>
            </a:pPr>
            <a:endParaRPr lang="de-DE" baseline="0" dirty="0" smtClean="0"/>
          </a:p>
          <a:p>
            <a:pPr marL="185676" indent="-185676">
              <a:buFontTx/>
              <a:buChar char="-"/>
            </a:pPr>
            <a:r>
              <a:rPr lang="de-DE" baseline="0" dirty="0" smtClean="0">
                <a:sym typeface="Wingdings" panose="05000000000000000000" pitchFamily="2" charset="2"/>
              </a:rPr>
              <a:t>Noch eine kurze Bemerkung zur Wortwahl „fachspezifischer Begriffe“  jedes Gebiet hat seine speziellen Anforderungen, Begriffe und Werkzeuge. Damit eine Kommunikation untereinander nicht zu ungewollten Missverständnissen führt ist es wichtig, diese zumindest im Ansatz zu kennen und zu verstehen. Tieferes Verständnis ist dem einzelnen Interesse geschuldet und durchaus dem Erkenntnisprozess und der Verbesserung der eigenen Fähigkeiten anzuraten aber nicht immer uneingeschränkt erforderlich.   </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a:t>
            </a:fld>
            <a:endParaRPr lang="de-DE" dirty="0"/>
          </a:p>
        </p:txBody>
      </p:sp>
      <p:sp>
        <p:nvSpPr>
          <p:cNvPr id="5" name="Datumsplatzhalter 4"/>
          <p:cNvSpPr>
            <a:spLocks noGrp="1"/>
          </p:cNvSpPr>
          <p:nvPr>
            <p:ph type="dt" idx="11"/>
          </p:nvPr>
        </p:nvSpPr>
        <p:spPr/>
        <p:txBody>
          <a:bodyPr/>
          <a:lstStyle/>
          <a:p>
            <a:fld id="{22E3CE9D-01F3-47D7-985C-5944EB25CF39}"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Wird kurz angerissen, … ah das gibt es auch noch…</a:t>
            </a:r>
          </a:p>
          <a:p>
            <a:r>
              <a:rPr lang="de-DE" dirty="0" smtClean="0"/>
              <a:t>ggf. als Infoquelle bei Infobedarf</a:t>
            </a:r>
          </a:p>
          <a:p>
            <a:endParaRPr lang="de-DE" dirty="0" smtClean="0"/>
          </a:p>
          <a:p>
            <a:r>
              <a:rPr lang="de-DE" sz="1200" b="0" i="0" kern="1200" dirty="0" smtClean="0">
                <a:solidFill>
                  <a:schemeClr val="tx1"/>
                </a:solidFill>
                <a:effectLst/>
                <a:latin typeface="+mn-lt"/>
                <a:ea typeface="+mn-ea"/>
                <a:cs typeface="+mn-cs"/>
              </a:rPr>
              <a:t>GIFs wurden im Jahr 1987 von dem Unternehmen </a:t>
            </a:r>
            <a:r>
              <a:rPr lang="de-DE" sz="1200" b="0" i="0" kern="1200" dirty="0" err="1" smtClean="0">
                <a:solidFill>
                  <a:schemeClr val="tx1"/>
                </a:solidFill>
                <a:effectLst/>
                <a:latin typeface="+mn-lt"/>
                <a:ea typeface="+mn-ea"/>
                <a:cs typeface="+mn-cs"/>
              </a:rPr>
              <a:t>CompuServe</a:t>
            </a:r>
            <a:r>
              <a:rPr lang="de-DE" sz="1200" b="0" i="0" kern="1200" dirty="0" smtClean="0">
                <a:solidFill>
                  <a:schemeClr val="tx1"/>
                </a:solidFill>
                <a:effectLst/>
                <a:latin typeface="+mn-lt"/>
                <a:ea typeface="+mn-ea"/>
                <a:cs typeface="+mn-cs"/>
              </a:rPr>
              <a:t> eingeführt und sind seitdem ein wesentlicher Bestandteil des Internets</a:t>
            </a:r>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20</a:t>
            </a:fld>
            <a:endParaRPr lang="de-DE"/>
          </a:p>
        </p:txBody>
      </p:sp>
      <p:sp>
        <p:nvSpPr>
          <p:cNvPr id="5" name="Datumsplatzhalter 4"/>
          <p:cNvSpPr>
            <a:spLocks noGrp="1"/>
          </p:cNvSpPr>
          <p:nvPr>
            <p:ph type="dt" idx="11"/>
          </p:nvPr>
        </p:nvSpPr>
        <p:spPr/>
        <p:txBody>
          <a:bodyPr/>
          <a:lstStyle/>
          <a:p>
            <a:fld id="{C400FF87-8554-4D8F-95A1-52225C5DF8EE}" type="datetime1">
              <a:rPr lang="de-DE" smtClean="0"/>
              <a:t>04.12.2024</a:t>
            </a:fld>
            <a:endParaRPr lang="de-DE"/>
          </a:p>
        </p:txBody>
      </p:sp>
    </p:spTree>
    <p:extLst>
      <p:ext uri="{BB962C8B-B14F-4D97-AF65-F5344CB8AC3E}">
        <p14:creationId xmlns:p14="http://schemas.microsoft.com/office/powerpoint/2010/main" val="740713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Wird kurz angerissen, … ah das gibt es auch noch…</a:t>
            </a:r>
          </a:p>
          <a:p>
            <a:r>
              <a:rPr lang="de-DE" dirty="0" smtClean="0"/>
              <a:t>ggf. als Infoquelle bei Infobedarf</a:t>
            </a:r>
          </a:p>
          <a:p>
            <a:endParaRPr lang="de-DE" dirty="0" smtClean="0"/>
          </a:p>
          <a:p>
            <a:r>
              <a:rPr lang="de-DE" sz="1200" b="0" i="0" kern="1200" dirty="0" smtClean="0">
                <a:solidFill>
                  <a:schemeClr val="tx1"/>
                </a:solidFill>
                <a:effectLst/>
                <a:latin typeface="+mn-lt"/>
                <a:ea typeface="+mn-ea"/>
                <a:cs typeface="+mn-cs"/>
              </a:rPr>
              <a:t>PNG-Spezifikation (Version 1.0) von Thomas </a:t>
            </a:r>
            <a:r>
              <a:rPr lang="de-DE" sz="1200" b="0" i="0" kern="1200" dirty="0" err="1" smtClean="0">
                <a:solidFill>
                  <a:schemeClr val="tx1"/>
                </a:solidFill>
                <a:effectLst/>
                <a:latin typeface="+mn-lt"/>
                <a:ea typeface="+mn-ea"/>
                <a:cs typeface="+mn-cs"/>
              </a:rPr>
              <a:t>Boutell</a:t>
            </a:r>
            <a:r>
              <a:rPr lang="de-DE" sz="1200" b="0" i="0" kern="1200" dirty="0" smtClean="0">
                <a:solidFill>
                  <a:schemeClr val="tx1"/>
                </a:solidFill>
                <a:effectLst/>
                <a:latin typeface="+mn-lt"/>
                <a:ea typeface="+mn-ea"/>
                <a:cs typeface="+mn-cs"/>
              </a:rPr>
              <a:t> und Tom Lane wurde bereits am 1. Oktober 1996 offizielle Empfehlung des World Wide Web </a:t>
            </a:r>
            <a:r>
              <a:rPr lang="de-DE" sz="1200" b="0" i="0" kern="1200" dirty="0" err="1" smtClean="0">
                <a:solidFill>
                  <a:schemeClr val="tx1"/>
                </a:solidFill>
                <a:effectLst/>
                <a:latin typeface="+mn-lt"/>
                <a:ea typeface="+mn-ea"/>
                <a:cs typeface="+mn-cs"/>
              </a:rPr>
              <a:t>Consortium</a:t>
            </a:r>
            <a:r>
              <a:rPr lang="de-DE" sz="1200" b="0" i="0" kern="1200" dirty="0" smtClean="0">
                <a:solidFill>
                  <a:schemeClr val="tx1"/>
                </a:solidFill>
                <a:effectLst/>
                <a:latin typeface="+mn-lt"/>
                <a:ea typeface="+mn-ea"/>
                <a:cs typeface="+mn-cs"/>
              </a:rPr>
              <a:t> (W3C). </a:t>
            </a:r>
          </a:p>
          <a:p>
            <a:r>
              <a:rPr lang="de-DE" sz="1200" b="0" i="0" kern="1200" dirty="0" smtClean="0">
                <a:solidFill>
                  <a:schemeClr val="tx1"/>
                </a:solidFill>
                <a:effectLst/>
                <a:latin typeface="+mn-lt"/>
                <a:ea typeface="+mn-ea"/>
                <a:cs typeface="+mn-cs"/>
              </a:rPr>
              <a:t>Am 14. Oktober 1996 erhielt PNG von der Internet </a:t>
            </a:r>
            <a:r>
              <a:rPr lang="de-DE" sz="1200" b="0" i="0" kern="1200" dirty="0" err="1" smtClean="0">
                <a:solidFill>
                  <a:schemeClr val="tx1"/>
                </a:solidFill>
                <a:effectLst/>
                <a:latin typeface="+mn-lt"/>
                <a:ea typeface="+mn-ea"/>
                <a:cs typeface="+mn-cs"/>
              </a:rPr>
              <a:t>Assigned</a:t>
            </a:r>
            <a:r>
              <a:rPr lang="de-DE" sz="1200" b="0" i="0" kern="1200" dirty="0" smtClean="0">
                <a:solidFill>
                  <a:schemeClr val="tx1"/>
                </a:solidFill>
                <a:effectLst/>
                <a:latin typeface="+mn-lt"/>
                <a:ea typeface="+mn-ea"/>
                <a:cs typeface="+mn-cs"/>
              </a:rPr>
              <a:t> Numbers Authority (IANA) den MIME-Typ </a:t>
            </a:r>
            <a:r>
              <a:rPr lang="de-DE" sz="1200" b="0" i="0" kern="1200" dirty="0" err="1" smtClean="0">
                <a:solidFill>
                  <a:schemeClr val="tx1"/>
                </a:solidFill>
                <a:effectLst/>
                <a:latin typeface="+mn-lt"/>
                <a:ea typeface="+mn-ea"/>
                <a:cs typeface="+mn-cs"/>
              </a:rPr>
              <a:t>image</a:t>
            </a:r>
            <a:r>
              <a:rPr lang="de-DE" sz="1200" b="0" i="0" kern="1200" dirty="0" smtClean="0">
                <a:solidFill>
                  <a:schemeClr val="tx1"/>
                </a:solidFill>
                <a:effectLst/>
                <a:latin typeface="+mn-lt"/>
                <a:ea typeface="+mn-ea"/>
                <a:cs typeface="+mn-cs"/>
              </a:rPr>
              <a:t>/</a:t>
            </a:r>
            <a:r>
              <a:rPr lang="de-DE" sz="1200" b="0" i="0" kern="1200" dirty="0" err="1" smtClean="0">
                <a:solidFill>
                  <a:schemeClr val="tx1"/>
                </a:solidFill>
                <a:effectLst/>
                <a:latin typeface="+mn-lt"/>
                <a:ea typeface="+mn-ea"/>
                <a:cs typeface="+mn-cs"/>
              </a:rPr>
              <a:t>png</a:t>
            </a:r>
            <a:r>
              <a:rPr lang="de-DE" sz="1200" b="0" i="0" kern="1200" dirty="0" smtClean="0">
                <a:solidFill>
                  <a:schemeClr val="tx1"/>
                </a:solidFill>
                <a:effectLst/>
                <a:latin typeface="+mn-lt"/>
                <a:ea typeface="+mn-ea"/>
                <a:cs typeface="+mn-cs"/>
              </a:rPr>
              <a:t> zugewiesen.</a:t>
            </a:r>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21</a:t>
            </a:fld>
            <a:endParaRPr lang="de-DE"/>
          </a:p>
        </p:txBody>
      </p:sp>
      <p:sp>
        <p:nvSpPr>
          <p:cNvPr id="5" name="Datumsplatzhalter 4"/>
          <p:cNvSpPr>
            <a:spLocks noGrp="1"/>
          </p:cNvSpPr>
          <p:nvPr>
            <p:ph type="dt" idx="11"/>
          </p:nvPr>
        </p:nvSpPr>
        <p:spPr/>
        <p:txBody>
          <a:bodyPr/>
          <a:lstStyle/>
          <a:p>
            <a:fld id="{21980C07-77E5-4ACC-80F5-461AABF823FA}" type="datetime1">
              <a:rPr lang="de-DE" smtClean="0"/>
              <a:t>04.12.2024</a:t>
            </a:fld>
            <a:endParaRPr lang="de-DE"/>
          </a:p>
        </p:txBody>
      </p:sp>
    </p:spTree>
    <p:extLst>
      <p:ext uri="{BB962C8B-B14F-4D97-AF65-F5344CB8AC3E}">
        <p14:creationId xmlns:p14="http://schemas.microsoft.com/office/powerpoint/2010/main" val="3053062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err="1" smtClean="0"/>
              <a:t>Tagged</a:t>
            </a:r>
            <a:r>
              <a:rPr lang="de-DE" sz="1200" b="1" dirty="0" smtClean="0"/>
              <a:t> Image File Format = </a:t>
            </a:r>
            <a:r>
              <a:rPr lang="de-DE" sz="1200" b="0" i="0" kern="1200" dirty="0" smtClean="0">
                <a:solidFill>
                  <a:schemeClr val="tx1"/>
                </a:solidFill>
                <a:effectLst/>
                <a:latin typeface="+mn-lt"/>
                <a:ea typeface="+mn-ea"/>
                <a:cs typeface="+mn-cs"/>
              </a:rPr>
              <a:t>Markiertes Bilddateiformat wortwörtlich übersetzt</a:t>
            </a:r>
            <a:r>
              <a:rPr lang="de-DE" baseline="0" dirty="0" smtClean="0"/>
              <a:t>. </a:t>
            </a:r>
            <a:endParaRPr lang="de-DE" dirty="0" smtClean="0"/>
          </a:p>
          <a:p>
            <a:endParaRPr lang="de-DE" dirty="0" smtClean="0"/>
          </a:p>
          <a:p>
            <a:r>
              <a:rPr lang="de-DE" sz="1200" b="0" i="0" kern="1200" dirty="0" smtClean="0">
                <a:solidFill>
                  <a:schemeClr val="tx1"/>
                </a:solidFill>
                <a:effectLst/>
                <a:latin typeface="+mn-lt"/>
                <a:ea typeface="+mn-ea"/>
                <a:cs typeface="+mn-cs"/>
              </a:rPr>
              <a:t>Die </a:t>
            </a:r>
            <a:r>
              <a:rPr lang="de-DE" sz="1200" b="0" i="0" kern="1200" dirty="0" err="1" smtClean="0">
                <a:solidFill>
                  <a:schemeClr val="tx1"/>
                </a:solidFill>
                <a:effectLst/>
                <a:latin typeface="+mn-lt"/>
                <a:ea typeface="+mn-ea"/>
                <a:cs typeface="+mn-cs"/>
              </a:rPr>
              <a:t>Aldus</a:t>
            </a:r>
            <a:r>
              <a:rPr lang="de-DE" sz="1200" b="0" i="0" kern="1200" dirty="0" smtClean="0">
                <a:solidFill>
                  <a:schemeClr val="tx1"/>
                </a:solidFill>
                <a:effectLst/>
                <a:latin typeface="+mn-lt"/>
                <a:ea typeface="+mn-ea"/>
                <a:cs typeface="+mn-cs"/>
              </a:rPr>
              <a:t> Corporation führte das TIFF-Format Mitte der 1980er-Jahre für die Verwendung im Desktop-Publishing (rechnergestützte </a:t>
            </a:r>
            <a:r>
              <a:rPr lang="de-DE" sz="1200" b="0" i="0" u="none" strike="noStrike" kern="1200" dirty="0" smtClean="0">
                <a:solidFill>
                  <a:schemeClr val="tx1"/>
                </a:solidFill>
                <a:effectLst/>
                <a:latin typeface="+mn-lt"/>
                <a:ea typeface="+mn-ea"/>
                <a:cs typeface="+mn-cs"/>
                <a:hlinkClick r:id="rId3" tooltip="Satz (Druck)"/>
              </a:rPr>
              <a:t>Satz</a:t>
            </a:r>
            <a:r>
              <a:rPr lang="de-DE" sz="1200" b="0" i="0" kern="1200" dirty="0" smtClean="0">
                <a:solidFill>
                  <a:schemeClr val="tx1"/>
                </a:solidFill>
                <a:effectLst/>
                <a:latin typeface="+mn-lt"/>
                <a:ea typeface="+mn-ea"/>
                <a:cs typeface="+mn-cs"/>
              </a:rPr>
              <a:t> von Dokumenten, die aus Texten und Bildern bestehen) ein.</a:t>
            </a:r>
          </a:p>
          <a:p>
            <a:endParaRPr lang="de-DE" sz="1200" b="0" i="0" kern="1200" dirty="0" smtClean="0">
              <a:solidFill>
                <a:schemeClr val="tx1"/>
              </a:solidFill>
              <a:effectLst/>
              <a:latin typeface="+mn-lt"/>
              <a:ea typeface="+mn-ea"/>
              <a:cs typeface="+mn-cs"/>
            </a:endParaRPr>
          </a:p>
          <a:p>
            <a:r>
              <a:rPr lang="de-DE" dirty="0" smtClean="0"/>
              <a:t>Das TIFF-Format übernimmt alle Einstellungen, die an der Kamera vorgenommen werden, und rechnet sie fest in die Bilddatei hinein. </a:t>
            </a:r>
          </a:p>
          <a:p>
            <a:r>
              <a:rPr lang="de-DE" dirty="0" smtClean="0"/>
              <a:t>Die Bilddaten sind also im Nachhinein nicht mehr frei editierbar. </a:t>
            </a:r>
          </a:p>
          <a:p>
            <a:endParaRPr lang="de-DE" dirty="0" smtClean="0"/>
          </a:p>
          <a:p>
            <a:r>
              <a:rPr lang="de-DE" dirty="0" smtClean="0"/>
              <a:t>Auch wenn im Bildbearbeitungsprogramm alle möglichen Korrekturen vorgenommen werden können, die Korrekturen werden am TIFF nicht verlustfrei sein, da nicht mehr alle Bildinformationen zur Verfügung stehen.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(Quelle; </a:t>
            </a:r>
            <a:r>
              <a:rPr lang="de-DE" dirty="0" err="1" smtClean="0">
                <a:hlinkClick r:id="rId4"/>
              </a:rPr>
              <a:t>fotoespresso</a:t>
            </a:r>
            <a:r>
              <a:rPr lang="de-DE" dirty="0" smtClean="0">
                <a:hlinkClick r:id="rId4"/>
              </a:rPr>
              <a:t> 1/2024</a:t>
            </a:r>
            <a:r>
              <a:rPr lang="de-DE" dirty="0" smtClean="0"/>
              <a:t>, © 2024 • </a:t>
            </a:r>
            <a:r>
              <a:rPr lang="de-DE" dirty="0" err="1" smtClean="0"/>
              <a:t>fotoespresso</a:t>
            </a:r>
            <a:r>
              <a:rPr lang="de-DE" dirty="0" smtClean="0"/>
              <a:t> • www.fotoespresso.de Ausgabe 1/2024 56 Die Reise)</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22</a:t>
            </a:fld>
            <a:endParaRPr lang="de-DE"/>
          </a:p>
        </p:txBody>
      </p:sp>
      <p:sp>
        <p:nvSpPr>
          <p:cNvPr id="5" name="Datumsplatzhalter 4"/>
          <p:cNvSpPr>
            <a:spLocks noGrp="1"/>
          </p:cNvSpPr>
          <p:nvPr>
            <p:ph type="dt" idx="11"/>
          </p:nvPr>
        </p:nvSpPr>
        <p:spPr/>
        <p:txBody>
          <a:bodyPr/>
          <a:lstStyle/>
          <a:p>
            <a:fld id="{5A5BA8C0-0228-48D6-A629-6A4CE4C48562}" type="datetime1">
              <a:rPr lang="de-DE" smtClean="0"/>
              <a:t>04.12.2024</a:t>
            </a:fld>
            <a:endParaRPr lang="de-DE"/>
          </a:p>
        </p:txBody>
      </p:sp>
    </p:spTree>
    <p:extLst>
      <p:ext uri="{BB962C8B-B14F-4D97-AF65-F5344CB8AC3E}">
        <p14:creationId xmlns:p14="http://schemas.microsoft.com/office/powerpoint/2010/main" val="424585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23</a:t>
            </a:fld>
            <a:endParaRPr lang="de-DE"/>
          </a:p>
        </p:txBody>
      </p:sp>
      <p:sp>
        <p:nvSpPr>
          <p:cNvPr id="5" name="Datumsplatzhalter 4"/>
          <p:cNvSpPr>
            <a:spLocks noGrp="1"/>
          </p:cNvSpPr>
          <p:nvPr>
            <p:ph type="dt" idx="11"/>
          </p:nvPr>
        </p:nvSpPr>
        <p:spPr/>
        <p:txBody>
          <a:bodyPr/>
          <a:lstStyle/>
          <a:p>
            <a:fld id="{47ADBE1F-2982-4F68-8161-8C5E738CFD52}" type="datetime1">
              <a:rPr lang="de-DE" smtClean="0"/>
              <a:t>04.12.2024</a:t>
            </a:fld>
            <a:endParaRPr lang="de-DE"/>
          </a:p>
        </p:txBody>
      </p:sp>
    </p:spTree>
    <p:extLst>
      <p:ext uri="{BB962C8B-B14F-4D97-AF65-F5344CB8AC3E}">
        <p14:creationId xmlns:p14="http://schemas.microsoft.com/office/powerpoint/2010/main" val="4245851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Erläuterungen</a:t>
            </a:r>
            <a:r>
              <a:rPr lang="de-DE" baseline="0" dirty="0" smtClean="0"/>
              <a:t> werden im Zuge der Animation gegeben. </a:t>
            </a:r>
            <a:endParaRPr lang="de-DE" dirty="0" smtClean="0"/>
          </a:p>
          <a:p>
            <a:endParaRPr lang="de-DE" dirty="0" smtClean="0"/>
          </a:p>
          <a:p>
            <a:r>
              <a:rPr lang="de-DE" b="1" dirty="0" smtClean="0"/>
              <a:t>Hohe Qualität: </a:t>
            </a:r>
            <a:r>
              <a:rPr lang="de-DE" dirty="0" smtClean="0"/>
              <a:t>Beispielsweise sind die Lichter- und Schattenbereiche noch nicht beschnitten und können wieder hervorgeholt werden.</a:t>
            </a:r>
          </a:p>
          <a:p>
            <a:r>
              <a:rPr lang="de-DE" dirty="0" smtClean="0"/>
              <a:t>Faktoren wie der Weißabgleich, </a:t>
            </a:r>
            <a:r>
              <a:rPr lang="de-DE" dirty="0" err="1" smtClean="0"/>
              <a:t>Bildstil</a:t>
            </a:r>
            <a:r>
              <a:rPr lang="de-DE" dirty="0" smtClean="0"/>
              <a:t> usw. sind ebenfalls nicht fest eingerechnet und können im Nachhinein frei editiert werden.</a:t>
            </a:r>
          </a:p>
          <a:p>
            <a:endParaRPr lang="de-DE" dirty="0" smtClean="0"/>
          </a:p>
          <a:p>
            <a:r>
              <a:rPr lang="de-DE" dirty="0" smtClean="0"/>
              <a:t>All diese Einstellungen bleiben zudem weiterhin editierbar, da die Veränderungen beim RAW-Bild nicht in der Datei selbst festgeschrieben und eingerechnet werden, sondern als Beschreibung in einer dem </a:t>
            </a:r>
            <a:r>
              <a:rPr lang="de-DE" dirty="0" err="1" smtClean="0"/>
              <a:t>Bildfile</a:t>
            </a:r>
            <a:r>
              <a:rPr lang="de-DE" dirty="0" smtClean="0"/>
              <a:t> </a:t>
            </a:r>
            <a:r>
              <a:rPr lang="de-DE" dirty="0" err="1" smtClean="0"/>
              <a:t>zugeordneten</a:t>
            </a:r>
            <a:r>
              <a:rPr lang="de-DE" dirty="0" smtClean="0"/>
              <a:t> .</a:t>
            </a:r>
            <a:r>
              <a:rPr lang="de-DE" dirty="0" err="1" smtClean="0"/>
              <a:t>xmp</a:t>
            </a:r>
            <a:r>
              <a:rPr lang="de-DE" dirty="0" smtClean="0"/>
              <a:t>-Datei abgelegt werden. </a:t>
            </a:r>
          </a:p>
          <a:p>
            <a:r>
              <a:rPr lang="de-DE" dirty="0" smtClean="0"/>
              <a:t>Damit hält man sich die Möglichkeit offen, ein RAW-Bild später mit einer anderen Einstellung noch einmal zu entwickeln, z. B. als Farbvariante oder als Schwarzweiß-Bild.</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24</a:t>
            </a:fld>
            <a:endParaRPr lang="de-DE"/>
          </a:p>
        </p:txBody>
      </p:sp>
      <p:sp>
        <p:nvSpPr>
          <p:cNvPr id="5" name="Datumsplatzhalter 4"/>
          <p:cNvSpPr>
            <a:spLocks noGrp="1"/>
          </p:cNvSpPr>
          <p:nvPr>
            <p:ph type="dt" idx="11"/>
          </p:nvPr>
        </p:nvSpPr>
        <p:spPr/>
        <p:txBody>
          <a:bodyPr/>
          <a:lstStyle/>
          <a:p>
            <a:fld id="{8CDEA2FC-992B-4335-8FC2-43DDC852F4A6}" type="datetime1">
              <a:rPr lang="de-DE" smtClean="0"/>
              <a:t>04.12.2024</a:t>
            </a:fld>
            <a:endParaRPr lang="de-DE"/>
          </a:p>
        </p:txBody>
      </p:sp>
    </p:spTree>
    <p:extLst>
      <p:ext uri="{BB962C8B-B14F-4D97-AF65-F5344CB8AC3E}">
        <p14:creationId xmlns:p14="http://schemas.microsoft.com/office/powerpoint/2010/main" val="1865389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dirty="0" smtClean="0"/>
              <a:t>Die kameraseitigen Bildparameter Fokus, Blende, Belichtungszeit sowie Empfindlichkeit fließen unvermeidbar in die Rohdaten ein. </a:t>
            </a:r>
          </a:p>
          <a:p>
            <a:r>
              <a:rPr lang="de-DE" dirty="0" smtClean="0"/>
              <a:t>Alle anderen Parameter können später im Zug der RAW-Konvertierung beliebig gewählt werden.</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25</a:t>
            </a:fld>
            <a:endParaRPr lang="de-DE"/>
          </a:p>
        </p:txBody>
      </p:sp>
      <p:sp>
        <p:nvSpPr>
          <p:cNvPr id="5" name="Datumsplatzhalter 4"/>
          <p:cNvSpPr>
            <a:spLocks noGrp="1"/>
          </p:cNvSpPr>
          <p:nvPr>
            <p:ph type="dt" idx="11"/>
          </p:nvPr>
        </p:nvSpPr>
        <p:spPr/>
        <p:txBody>
          <a:bodyPr/>
          <a:lstStyle/>
          <a:p>
            <a:fld id="{8CDEA2FC-992B-4335-8FC2-43DDC852F4A6}" type="datetime1">
              <a:rPr lang="de-DE" smtClean="0"/>
              <a:t>04.12.2024</a:t>
            </a:fld>
            <a:endParaRPr lang="de-DE"/>
          </a:p>
        </p:txBody>
      </p:sp>
    </p:spTree>
    <p:extLst>
      <p:ext uri="{BB962C8B-B14F-4D97-AF65-F5344CB8AC3E}">
        <p14:creationId xmlns:p14="http://schemas.microsoft.com/office/powerpoint/2010/main" val="1865389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Nativ = roh, natürlich,</a:t>
            </a:r>
            <a:r>
              <a:rPr lang="de-DE" baseline="0" dirty="0" smtClean="0"/>
              <a:t> unverändert.</a:t>
            </a:r>
            <a:endParaRPr lang="de-DE" dirty="0" smtClean="0"/>
          </a:p>
          <a:p>
            <a:r>
              <a:rPr lang="de-DE" dirty="0" smtClean="0"/>
              <a:t>Proprietär = im Eigentum befindlich</a:t>
            </a:r>
          </a:p>
          <a:p>
            <a:r>
              <a:rPr lang="de-DE" dirty="0" smtClean="0"/>
              <a:t>Nicht destruktiv = Originaldaten bleiben erhalten.</a:t>
            </a:r>
          </a:p>
          <a:p>
            <a:endParaRPr lang="de-DE" dirty="0" smtClean="0"/>
          </a:p>
          <a:p>
            <a:r>
              <a:rPr lang="de-DE" dirty="0" smtClean="0"/>
              <a:t>Wird kurz angerissen, … ah das gibt es auch noch…</a:t>
            </a:r>
          </a:p>
          <a:p>
            <a:r>
              <a:rPr lang="de-DE" dirty="0" smtClean="0"/>
              <a:t>ggf. als Infoquelle bei Infobedarf</a:t>
            </a:r>
          </a:p>
          <a:p>
            <a:endParaRPr lang="de-DE" dirty="0" smtClean="0"/>
          </a:p>
          <a:p>
            <a:r>
              <a:rPr lang="de-DE" dirty="0" smtClean="0"/>
              <a:t>Für alle „</a:t>
            </a:r>
            <a:r>
              <a:rPr lang="de-DE" dirty="0" err="1" smtClean="0"/>
              <a:t>Photoshopper</a:t>
            </a:r>
            <a:r>
              <a:rPr lang="de-DE" dirty="0" smtClean="0"/>
              <a:t>“ sicherlich bekannt.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26</a:t>
            </a:fld>
            <a:endParaRPr lang="de-DE"/>
          </a:p>
        </p:txBody>
      </p:sp>
      <p:sp>
        <p:nvSpPr>
          <p:cNvPr id="5" name="Datumsplatzhalter 4"/>
          <p:cNvSpPr>
            <a:spLocks noGrp="1"/>
          </p:cNvSpPr>
          <p:nvPr>
            <p:ph type="dt" idx="11"/>
          </p:nvPr>
        </p:nvSpPr>
        <p:spPr/>
        <p:txBody>
          <a:bodyPr/>
          <a:lstStyle/>
          <a:p>
            <a:fld id="{CA74708A-0A9D-4BC6-B665-D8098A7EB878}" type="datetime1">
              <a:rPr lang="de-DE" smtClean="0"/>
              <a:t>04.12.2024</a:t>
            </a:fld>
            <a:endParaRPr lang="de-DE"/>
          </a:p>
        </p:txBody>
      </p:sp>
    </p:spTree>
    <p:extLst>
      <p:ext uri="{BB962C8B-B14F-4D97-AF65-F5344CB8AC3E}">
        <p14:creationId xmlns:p14="http://schemas.microsoft.com/office/powerpoint/2010/main" val="164674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Nativ = roh, natürlich,</a:t>
            </a:r>
            <a:r>
              <a:rPr lang="de-DE" baseline="0" dirty="0" smtClean="0"/>
              <a:t> unverändert.</a:t>
            </a:r>
            <a:endParaRPr lang="de-DE" dirty="0" smtClean="0"/>
          </a:p>
          <a:p>
            <a:r>
              <a:rPr lang="de-DE" dirty="0" smtClean="0"/>
              <a:t>Proprietär = im Eigentum befindlich</a:t>
            </a:r>
          </a:p>
          <a:p>
            <a:r>
              <a:rPr lang="de-DE" dirty="0" smtClean="0"/>
              <a:t>Nicht destruktiv = Originaldaten bleiben erhalten.</a:t>
            </a:r>
          </a:p>
          <a:p>
            <a:endParaRPr lang="de-DE" dirty="0" smtClean="0"/>
          </a:p>
          <a:p>
            <a:r>
              <a:rPr lang="de-DE" dirty="0" smtClean="0"/>
              <a:t>Wird kurz angerissen, … ah das gibt es auch noch…</a:t>
            </a:r>
          </a:p>
          <a:p>
            <a:r>
              <a:rPr lang="de-DE" dirty="0" smtClean="0"/>
              <a:t>ggf. als Infoquelle bei Infobedarf</a:t>
            </a:r>
          </a:p>
          <a:p>
            <a:endParaRPr lang="de-DE" dirty="0" smtClean="0"/>
          </a:p>
          <a:p>
            <a:r>
              <a:rPr lang="de-DE" dirty="0" smtClean="0"/>
              <a:t>Für alle „</a:t>
            </a:r>
            <a:r>
              <a:rPr lang="de-DE" dirty="0" err="1" smtClean="0"/>
              <a:t>Photoshopper</a:t>
            </a:r>
            <a:r>
              <a:rPr lang="de-DE" dirty="0" smtClean="0"/>
              <a:t>“ sicherlich bekannt.</a:t>
            </a:r>
          </a:p>
          <a:p>
            <a:endParaRPr lang="de-DE" dirty="0" smtClean="0"/>
          </a:p>
          <a:p>
            <a:r>
              <a:rPr lang="de-DE" dirty="0" smtClean="0"/>
              <a:t>Gibt es seit </a:t>
            </a:r>
            <a:r>
              <a:rPr lang="de-DE" sz="1200" b="0" i="0" kern="1200" dirty="0" smtClean="0">
                <a:solidFill>
                  <a:schemeClr val="tx1"/>
                </a:solidFill>
                <a:effectLst/>
                <a:latin typeface="+mn-lt"/>
                <a:ea typeface="+mn-ea"/>
                <a:cs typeface="+mn-cs"/>
              </a:rPr>
              <a:t>September 27, 2004.</a:t>
            </a: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27</a:t>
            </a:fld>
            <a:endParaRPr lang="de-DE"/>
          </a:p>
        </p:txBody>
      </p:sp>
      <p:sp>
        <p:nvSpPr>
          <p:cNvPr id="5" name="Datumsplatzhalter 4"/>
          <p:cNvSpPr>
            <a:spLocks noGrp="1"/>
          </p:cNvSpPr>
          <p:nvPr>
            <p:ph type="dt" idx="11"/>
          </p:nvPr>
        </p:nvSpPr>
        <p:spPr/>
        <p:txBody>
          <a:bodyPr/>
          <a:lstStyle/>
          <a:p>
            <a:fld id="{CA74708A-0A9D-4BC6-B665-D8098A7EB878}" type="datetime1">
              <a:rPr lang="de-DE" smtClean="0"/>
              <a:t>04.12.2024</a:t>
            </a:fld>
            <a:endParaRPr lang="de-DE"/>
          </a:p>
        </p:txBody>
      </p:sp>
    </p:spTree>
    <p:extLst>
      <p:ext uri="{BB962C8B-B14F-4D97-AF65-F5344CB8AC3E}">
        <p14:creationId xmlns:p14="http://schemas.microsoft.com/office/powerpoint/2010/main" val="164674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 wurde 1990 zusammen mit der Software Adobe Photoshop veröffentlicht.</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Nativ = roh, natürlich,</a:t>
            </a:r>
            <a:r>
              <a:rPr lang="de-DE" baseline="0" dirty="0" smtClean="0"/>
              <a:t> unverändert.</a:t>
            </a:r>
            <a:endParaRPr lang="de-DE" dirty="0" smtClean="0"/>
          </a:p>
          <a:p>
            <a:r>
              <a:rPr lang="de-DE" dirty="0" smtClean="0"/>
              <a:t>Nicht destruktiv = Originaldaten bleiben erhalten.</a:t>
            </a:r>
          </a:p>
          <a:p>
            <a:endParaRPr lang="de-DE"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Der Alphakanal stellt den Grad der Deckkraft (auch als Transparenz definiert) eines computergenerierten Bildes, Videomaterials oder die Relief-, Verschiebungs- oder Deckkrafteigenschaften einer 3D-Textur dar . (Es muss zwischengeschaltet werden</a:t>
            </a:r>
            <a:r>
              <a:rPr lang="de-DE" sz="1200" b="0" i="0" kern="1200" smtClean="0">
                <a:solidFill>
                  <a:schemeClr val="tx1"/>
                </a:solidFill>
                <a:effectLst/>
                <a:latin typeface="+mn-lt"/>
                <a:ea typeface="+mn-ea"/>
                <a:cs typeface="+mn-cs"/>
              </a:rPr>
              <a:t>, da </a:t>
            </a:r>
            <a:r>
              <a:rPr lang="de-DE" sz="1200" b="0" i="0" kern="1200" dirty="0" smtClean="0">
                <a:solidFill>
                  <a:schemeClr val="tx1"/>
                </a:solidFill>
                <a:effectLst/>
                <a:latin typeface="+mn-lt"/>
                <a:ea typeface="+mn-ea"/>
                <a:cs typeface="+mn-cs"/>
              </a:rPr>
              <a:t>nicht jedes Video-, Bild- oder Texturformat automatisch einen Alphakanal enthält.</a:t>
            </a:r>
          </a:p>
          <a:p>
            <a:endParaRPr lang="de-DE" dirty="0" smtClean="0"/>
          </a:p>
          <a:p>
            <a:r>
              <a:rPr lang="de-DE" dirty="0" smtClean="0"/>
              <a:t>Wird kurz angerissen, … ah das gibt es auch noch…</a:t>
            </a:r>
          </a:p>
          <a:p>
            <a:r>
              <a:rPr lang="de-DE" dirty="0" smtClean="0"/>
              <a:t>ggf. als Infoquelle bei Infobedarf</a:t>
            </a:r>
          </a:p>
          <a:p>
            <a:endParaRPr lang="de-DE" dirty="0" smtClean="0"/>
          </a:p>
          <a:p>
            <a:r>
              <a:rPr lang="de-DE" dirty="0" smtClean="0"/>
              <a:t>Für alle „</a:t>
            </a:r>
            <a:r>
              <a:rPr lang="de-DE" dirty="0" err="1" smtClean="0"/>
              <a:t>Photoshopper</a:t>
            </a:r>
            <a:r>
              <a:rPr lang="de-DE" dirty="0" smtClean="0"/>
              <a:t>“ sicherlich bekannt.</a:t>
            </a:r>
          </a:p>
          <a:p>
            <a:endParaRPr lang="de-DE" dirty="0" smtClean="0"/>
          </a:p>
        </p:txBody>
      </p:sp>
      <p:sp>
        <p:nvSpPr>
          <p:cNvPr id="4" name="Foliennummernplatzhalter 3"/>
          <p:cNvSpPr>
            <a:spLocks noGrp="1"/>
          </p:cNvSpPr>
          <p:nvPr>
            <p:ph type="sldNum" sz="quarter" idx="10"/>
          </p:nvPr>
        </p:nvSpPr>
        <p:spPr/>
        <p:txBody>
          <a:bodyPr/>
          <a:lstStyle/>
          <a:p>
            <a:fld id="{AEC0893A-6CB2-4A0B-B136-483E47CDFD9C}" type="slidenum">
              <a:rPr lang="de-DE" smtClean="0"/>
              <a:t>28</a:t>
            </a:fld>
            <a:endParaRPr lang="de-DE"/>
          </a:p>
        </p:txBody>
      </p:sp>
      <p:sp>
        <p:nvSpPr>
          <p:cNvPr id="5" name="Datumsplatzhalter 4"/>
          <p:cNvSpPr>
            <a:spLocks noGrp="1"/>
          </p:cNvSpPr>
          <p:nvPr>
            <p:ph type="dt" idx="11"/>
          </p:nvPr>
        </p:nvSpPr>
        <p:spPr/>
        <p:txBody>
          <a:bodyPr/>
          <a:lstStyle/>
          <a:p>
            <a:fld id="{CA74708A-0A9D-4BC6-B665-D8098A7EB878}" type="datetime1">
              <a:rPr lang="de-DE" smtClean="0"/>
              <a:t>04.12.2024</a:t>
            </a:fld>
            <a:endParaRPr lang="de-DE"/>
          </a:p>
        </p:txBody>
      </p:sp>
    </p:spTree>
    <p:extLst>
      <p:ext uri="{BB962C8B-B14F-4D97-AF65-F5344CB8AC3E}">
        <p14:creationId xmlns:p14="http://schemas.microsoft.com/office/powerpoint/2010/main" val="164674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smtClean="0">
                <a:solidFill>
                  <a:schemeClr val="tx1"/>
                </a:solidFill>
                <a:effectLst/>
                <a:latin typeface="+mn-lt"/>
                <a:ea typeface="+mn-ea"/>
                <a:cs typeface="+mn-cs"/>
              </a:rPr>
              <a:t>Das EXIF-Format gibt es seit 1995. </a:t>
            </a:r>
          </a:p>
          <a:p>
            <a:r>
              <a:rPr lang="de-DE" sz="1200" b="0" i="0" kern="1200" dirty="0" smtClean="0">
                <a:solidFill>
                  <a:schemeClr val="tx1"/>
                </a:solidFill>
                <a:effectLst/>
                <a:latin typeface="+mn-lt"/>
                <a:ea typeface="+mn-ea"/>
                <a:cs typeface="+mn-cs"/>
              </a:rPr>
              <a:t>Es wurde von der JEIDA (Japan Electronic Industries Development </a:t>
            </a:r>
            <a:r>
              <a:rPr lang="de-DE" sz="1200" b="0" i="0" kern="1200" dirty="0" err="1" smtClean="0">
                <a:solidFill>
                  <a:schemeClr val="tx1"/>
                </a:solidFill>
                <a:effectLst/>
                <a:latin typeface="+mn-lt"/>
                <a:ea typeface="+mn-ea"/>
                <a:cs typeface="+mn-cs"/>
              </a:rPr>
              <a:t>Association</a:t>
            </a:r>
            <a:r>
              <a:rPr lang="de-DE" sz="1200" b="0" i="0" kern="1200" dirty="0" smtClean="0">
                <a:solidFill>
                  <a:schemeClr val="tx1"/>
                </a:solidFill>
                <a:effectLst/>
                <a:latin typeface="+mn-lt"/>
                <a:ea typeface="+mn-ea"/>
                <a:cs typeface="+mn-cs"/>
              </a:rPr>
              <a:t>) entwickelt und speicherte ursprünglich einfache Metadaten (also Daten über andere Daten – in diesem Fall Bilddaten), z. B. Datum und Uhrzeit, sowie eine Miniatur, um das Bild in Ordnerstrukturen anzuzeigen.</a:t>
            </a:r>
            <a:endParaRPr lang="de-DE" dirty="0" smtClean="0"/>
          </a:p>
          <a:p>
            <a:endParaRPr lang="de-DE" dirty="0" smtClean="0"/>
          </a:p>
          <a:p>
            <a:r>
              <a:rPr lang="de-DE" dirty="0" smtClean="0"/>
              <a:t>Nicht destruktiv = Originaldaten bleiben erhalten.</a:t>
            </a:r>
          </a:p>
          <a:p>
            <a:endParaRPr lang="de-DE" dirty="0" smtClean="0"/>
          </a:p>
          <a:p>
            <a:r>
              <a:rPr lang="de-DE" dirty="0" smtClean="0"/>
              <a:t>Wird kurz angerissen, … ah das gibt es auch noch…</a:t>
            </a:r>
          </a:p>
          <a:p>
            <a:r>
              <a:rPr lang="de-DE" dirty="0" smtClean="0"/>
              <a:t>ggf. als Infoquelle bei Infobedarf</a:t>
            </a: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Kameraeinstellungen: Dazu gehören statische Informationen wie das Kameramodell und die Marke sowie Informationen, die sich mit jedem Bild ändern, wie die Ausrichtung (Drehung), Blende, Verschlusszeit, Brennweite, Belichtungsmessmodus und ISO-Geschwindigkeitsinformationen.</a:t>
            </a:r>
          </a:p>
          <a:p>
            <a:pPr lvl="0"/>
            <a:r>
              <a:rPr lang="de-DE" sz="1200" kern="1200" dirty="0" err="1" smtClean="0">
                <a:solidFill>
                  <a:schemeClr val="tx1"/>
                </a:solidFill>
                <a:effectLst/>
                <a:latin typeface="+mn-lt"/>
                <a:ea typeface="+mn-ea"/>
                <a:cs typeface="+mn-cs"/>
              </a:rPr>
              <a:t>Bildmetriken</a:t>
            </a:r>
            <a:r>
              <a:rPr lang="de-DE" sz="1200" kern="1200" dirty="0" smtClean="0">
                <a:solidFill>
                  <a:schemeClr val="tx1"/>
                </a:solidFill>
                <a:effectLst/>
                <a:latin typeface="+mn-lt"/>
                <a:ea typeface="+mn-ea"/>
                <a:cs typeface="+mn-cs"/>
              </a:rPr>
              <a:t>: Pixelabmessungen, Auflösung, Farbraum und Dateigröße.</a:t>
            </a:r>
          </a:p>
          <a:p>
            <a:pPr lvl="0"/>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Eine Miniaturansicht zur Vorschau des Bildes auf dem LCD-Bildschirm der Kamera, in Dateimanagern oder in Fotobearbeitungssoftware.</a:t>
            </a:r>
          </a:p>
          <a:p>
            <a:pPr lvl="0"/>
            <a:endParaRPr lang="de-DE" sz="1200" kern="1200" dirty="0" smtClean="0">
              <a:solidFill>
                <a:schemeClr val="tx1"/>
              </a:solidFill>
              <a:effectLst/>
              <a:latin typeface="+mn-lt"/>
              <a:ea typeface="+mn-ea"/>
              <a:cs typeface="+mn-cs"/>
            </a:endParaRPr>
          </a:p>
          <a:p>
            <a:endParaRPr lang="de-DE" dirty="0" smtClean="0"/>
          </a:p>
          <a:p>
            <a:r>
              <a:rPr lang="de-DE" dirty="0" smtClean="0"/>
              <a:t>Für alle „</a:t>
            </a:r>
            <a:r>
              <a:rPr lang="de-DE" dirty="0" err="1" smtClean="0"/>
              <a:t>Photoshopper</a:t>
            </a:r>
            <a:r>
              <a:rPr lang="de-DE" dirty="0" smtClean="0"/>
              <a:t>“ sicherlich bekannt.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29</a:t>
            </a:fld>
            <a:endParaRPr lang="de-DE"/>
          </a:p>
        </p:txBody>
      </p:sp>
      <p:sp>
        <p:nvSpPr>
          <p:cNvPr id="5" name="Datumsplatzhalter 4"/>
          <p:cNvSpPr>
            <a:spLocks noGrp="1"/>
          </p:cNvSpPr>
          <p:nvPr>
            <p:ph type="dt" idx="11"/>
          </p:nvPr>
        </p:nvSpPr>
        <p:spPr/>
        <p:txBody>
          <a:bodyPr/>
          <a:lstStyle/>
          <a:p>
            <a:fld id="{CA74708A-0A9D-4BC6-B665-D8098A7EB878}" type="datetime1">
              <a:rPr lang="de-DE" smtClean="0"/>
              <a:t>04.12.2024</a:t>
            </a:fld>
            <a:endParaRPr lang="de-DE"/>
          </a:p>
        </p:txBody>
      </p:sp>
    </p:spTree>
    <p:extLst>
      <p:ext uri="{BB962C8B-B14F-4D97-AF65-F5344CB8AC3E}">
        <p14:creationId xmlns:p14="http://schemas.microsoft.com/office/powerpoint/2010/main" val="164674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Kurze Erläuterungen bei der Animation,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ym typeface="Wingdings" panose="05000000000000000000" pitchFamily="2" charset="2"/>
              </a:rPr>
              <a:t>Im Bild nicht dargestellt das </a:t>
            </a:r>
            <a:r>
              <a:rPr lang="de-DE" b="1" baseline="0" dirty="0" smtClean="0">
                <a:sym typeface="Wingdings" panose="05000000000000000000" pitchFamily="2" charset="2"/>
              </a:rPr>
              <a:t>DNG</a:t>
            </a:r>
            <a:r>
              <a:rPr lang="de-DE" b="0" baseline="0" dirty="0" smtClean="0">
                <a:sym typeface="Wingdings" panose="05000000000000000000" pitchFamily="2" charset="2"/>
              </a:rPr>
              <a:t>, </a:t>
            </a:r>
            <a:r>
              <a:rPr lang="de-DE" b="1" baseline="0" dirty="0" smtClean="0">
                <a:sym typeface="Wingdings" panose="05000000000000000000" pitchFamily="2" charset="2"/>
              </a:rPr>
              <a:t>HEIF/HEIC</a:t>
            </a:r>
            <a:r>
              <a:rPr lang="de-DE" b="0" baseline="0" dirty="0" smtClean="0">
                <a:sym typeface="Wingdings" panose="05000000000000000000" pitchFamily="2" charset="2"/>
              </a:rPr>
              <a:t> </a:t>
            </a:r>
            <a:r>
              <a:rPr lang="de-DE" baseline="0" dirty="0" smtClean="0">
                <a:sym typeface="Wingdings" panose="05000000000000000000" pitchFamily="2" charset="2"/>
              </a:rPr>
              <a:t>Bilddateiformat. Hierzu gibt es eine separate Folie.</a:t>
            </a:r>
            <a:endParaRPr lang="de-DE" baseline="0" dirty="0" smtClean="0"/>
          </a:p>
          <a:p>
            <a:endParaRPr lang="de-DE" dirty="0" smtClean="0"/>
          </a:p>
          <a:p>
            <a:r>
              <a:rPr lang="de-DE" dirty="0" smtClean="0"/>
              <a:t>Konzentrieren uns auf </a:t>
            </a:r>
            <a:r>
              <a:rPr lang="de-DE" b="1" dirty="0" smtClean="0"/>
              <a:t>JPG;</a:t>
            </a:r>
            <a:r>
              <a:rPr lang="de-DE" dirty="0" smtClean="0"/>
              <a:t> </a:t>
            </a:r>
            <a:r>
              <a:rPr lang="de-DE" b="1" dirty="0" smtClean="0"/>
              <a:t>RAW; neuer HEIC, HEIF </a:t>
            </a:r>
            <a:r>
              <a:rPr lang="de-DE" baseline="0" dirty="0" smtClean="0"/>
              <a:t> da Hauptrastergrafik Dateien, welche im Fotoapparat (HEIC, HEIF in neueren Apparaten) generiert werden </a:t>
            </a:r>
            <a:r>
              <a:rPr lang="de-DE" baseline="0" dirty="0" smtClean="0">
                <a:sym typeface="Wingdings" panose="05000000000000000000" pitchFamily="2" charset="2"/>
              </a:rPr>
              <a:t></a:t>
            </a:r>
            <a:r>
              <a:rPr lang="de-DE" baseline="0" dirty="0" smtClean="0"/>
              <a:t> Basis für die digitalen Foto-/ Bildbearbeitung. </a:t>
            </a:r>
          </a:p>
          <a:p>
            <a:endParaRPr lang="de-DE" baseline="0" dirty="0" smtClean="0"/>
          </a:p>
          <a:p>
            <a:r>
              <a:rPr lang="de-DE" dirty="0" smtClean="0"/>
              <a:t>Kenntnisse zu </a:t>
            </a:r>
            <a:r>
              <a:rPr lang="de-DE" b="1" dirty="0" smtClean="0"/>
              <a:t>TIFF</a:t>
            </a:r>
            <a:r>
              <a:rPr lang="de-DE" dirty="0" smtClean="0"/>
              <a:t>-Dateien sind wichtig, da diese als „Übergabedateien“ zu weiteren Bildbearbeitungsprogrammen erforderlich sind (unter Workflowaspekten betrachtet) und</a:t>
            </a:r>
            <a:r>
              <a:rPr lang="de-DE" baseline="0" dirty="0" smtClean="0"/>
              <a:t> weiteste Anwendung finden </a:t>
            </a:r>
            <a:r>
              <a:rPr lang="de-DE" baseline="0" dirty="0" smtClean="0">
                <a:sym typeface="Wingdings" panose="05000000000000000000" pitchFamily="2" charset="2"/>
              </a:rPr>
              <a:t> Stichpunkt verlustfreie Dateiübergabe und –</a:t>
            </a:r>
            <a:r>
              <a:rPr lang="de-DE" baseline="0" dirty="0" err="1" smtClean="0">
                <a:sym typeface="Wingdings" panose="05000000000000000000" pitchFamily="2" charset="2"/>
              </a:rPr>
              <a:t>bearbeitung</a:t>
            </a:r>
            <a:r>
              <a:rPr lang="de-DE" baseline="0" dirty="0" smtClean="0">
                <a:sym typeface="Wingdings" panose="05000000000000000000" pitchFamily="2" charset="2"/>
              </a:rPr>
              <a:t> (Erhalt der Bildqualität).</a:t>
            </a:r>
          </a:p>
          <a:p>
            <a:endParaRPr lang="de-DE" baseline="0" dirty="0" smtClean="0">
              <a:sym typeface="Wingdings" panose="05000000000000000000" pitchFamily="2" charset="2"/>
            </a:endParaRPr>
          </a:p>
          <a:p>
            <a:r>
              <a:rPr lang="de-DE" baseline="0" dirty="0" smtClean="0">
                <a:sym typeface="Wingdings" panose="05000000000000000000" pitchFamily="2" charset="2"/>
              </a:rPr>
              <a:t>Es geht auch ohne </a:t>
            </a:r>
            <a:r>
              <a:rPr lang="de-DE" b="0" baseline="0" dirty="0" smtClean="0">
                <a:sym typeface="Wingdings" panose="05000000000000000000" pitchFamily="2" charset="2"/>
              </a:rPr>
              <a:t>TIFF</a:t>
            </a:r>
            <a:r>
              <a:rPr lang="de-DE" baseline="0" dirty="0" smtClean="0">
                <a:sym typeface="Wingdings" panose="05000000000000000000" pitchFamily="2" charset="2"/>
              </a:rPr>
              <a:t> in dem ich einen unterbrochenen Workflow akzeptiere. </a:t>
            </a:r>
          </a:p>
          <a:p>
            <a:endParaRPr lang="de-DE" baseline="0" dirty="0" smtClean="0">
              <a:sym typeface="Wingdings" panose="05000000000000000000" pitchFamily="2" charset="2"/>
            </a:endParaRPr>
          </a:p>
          <a:p>
            <a:r>
              <a:rPr lang="de-DE" baseline="0" dirty="0" smtClean="0">
                <a:sym typeface="Wingdings" panose="05000000000000000000" pitchFamily="2" charset="2"/>
              </a:rPr>
              <a:t>Programm 1 ruft Datei auf, Bearbeitung und Abspeicherung erfolgt. </a:t>
            </a:r>
          </a:p>
          <a:p>
            <a:r>
              <a:rPr lang="de-DE" baseline="0" dirty="0" smtClean="0">
                <a:sym typeface="Wingdings" panose="05000000000000000000" pitchFamily="2" charset="2"/>
              </a:rPr>
              <a:t>Frage: kann Abspeicherung in einem verlustfreien und qualitätsneutralen Format erfolgen? </a:t>
            </a:r>
          </a:p>
          <a:p>
            <a:r>
              <a:rPr lang="de-DE" baseline="0" dirty="0" smtClean="0">
                <a:sym typeface="Wingdings" panose="05000000000000000000" pitchFamily="2" charset="2"/>
              </a:rPr>
              <a:t>Falls „Nein“ möglicher Qualitätsverlust beim Abspeichern.</a:t>
            </a:r>
          </a:p>
          <a:p>
            <a:endParaRPr lang="de-DE" baseline="0" dirty="0" smtClean="0">
              <a:sym typeface="Wingdings" panose="05000000000000000000" pitchFamily="2" charset="2"/>
            </a:endParaRPr>
          </a:p>
          <a:p>
            <a:r>
              <a:rPr lang="de-DE" baseline="0" dirty="0" smtClean="0">
                <a:sym typeface="Wingdings" panose="05000000000000000000" pitchFamily="2" charset="2"/>
              </a:rPr>
              <a:t>Programm 2 ruft abgespeicherte Datei erneut auf, um sie weiterzubearbeiten. </a:t>
            </a:r>
          </a:p>
          <a:p>
            <a:r>
              <a:rPr lang="de-DE" baseline="0" dirty="0" smtClean="0">
                <a:sym typeface="Wingdings" panose="05000000000000000000" pitchFamily="2" charset="2"/>
              </a:rPr>
              <a:t>Dieser Zyklus kann mehrfach je nach der Anzahl gewünschter/erforderlicher Bildbearbeitungsschritte erfolgen  weitere Qualitätsverluste können die Folge sein…  </a:t>
            </a:r>
          </a:p>
          <a:p>
            <a:endParaRPr lang="de-DE" baseline="0" dirty="0" smtClean="0">
              <a:sym typeface="Wingdings" panose="05000000000000000000" pitchFamily="2" charset="2"/>
            </a:endParaRPr>
          </a:p>
          <a:p>
            <a:endParaRPr lang="de-DE" baseline="0" dirty="0" smtClean="0"/>
          </a:p>
        </p:txBody>
      </p:sp>
      <p:sp>
        <p:nvSpPr>
          <p:cNvPr id="4" name="Foliennummernplatzhalter 3"/>
          <p:cNvSpPr>
            <a:spLocks noGrp="1"/>
          </p:cNvSpPr>
          <p:nvPr>
            <p:ph type="sldNum" sz="quarter" idx="10"/>
          </p:nvPr>
        </p:nvSpPr>
        <p:spPr/>
        <p:txBody>
          <a:bodyPr/>
          <a:lstStyle/>
          <a:p>
            <a:fld id="{AEC0893A-6CB2-4A0B-B136-483E47CDFD9C}" type="slidenum">
              <a:rPr lang="de-DE" smtClean="0"/>
              <a:t>3</a:t>
            </a:fld>
            <a:endParaRPr lang="de-DE" dirty="0"/>
          </a:p>
        </p:txBody>
      </p:sp>
      <p:sp>
        <p:nvSpPr>
          <p:cNvPr id="5" name="Datumsplatzhalter 4"/>
          <p:cNvSpPr>
            <a:spLocks noGrp="1"/>
          </p:cNvSpPr>
          <p:nvPr>
            <p:ph type="dt" idx="11"/>
          </p:nvPr>
        </p:nvSpPr>
        <p:spPr/>
        <p:txBody>
          <a:bodyPr/>
          <a:lstStyle/>
          <a:p>
            <a:fld id="{002D34DA-F0AD-4BA0-902C-4A6AAD193A8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err="1" smtClean="0">
                <a:solidFill>
                  <a:schemeClr val="tx1"/>
                </a:solidFill>
                <a:effectLst/>
                <a:latin typeface="+mn-lt"/>
                <a:ea typeface="+mn-ea"/>
                <a:cs typeface="+mn-cs"/>
              </a:rPr>
              <a:t>Coalition</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for</a:t>
            </a:r>
            <a:r>
              <a:rPr lang="de-DE" sz="1200" b="0" i="0" kern="1200" dirty="0" smtClean="0">
                <a:solidFill>
                  <a:schemeClr val="tx1"/>
                </a:solidFill>
                <a:effectLst/>
                <a:latin typeface="+mn-lt"/>
                <a:ea typeface="+mn-ea"/>
                <a:cs typeface="+mn-cs"/>
              </a:rPr>
              <a:t> Content </a:t>
            </a:r>
            <a:r>
              <a:rPr lang="de-DE" sz="1200" b="0" i="0" kern="1200" dirty="0" err="1" smtClean="0">
                <a:solidFill>
                  <a:schemeClr val="tx1"/>
                </a:solidFill>
                <a:effectLst/>
                <a:latin typeface="+mn-lt"/>
                <a:ea typeface="+mn-ea"/>
                <a:cs typeface="+mn-cs"/>
              </a:rPr>
              <a:t>Provenance</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and</a:t>
            </a:r>
            <a:r>
              <a:rPr lang="de-DE" sz="1200" b="0" i="0" kern="1200" dirty="0" smtClean="0">
                <a:solidFill>
                  <a:schemeClr val="tx1"/>
                </a:solidFill>
                <a:effectLst/>
                <a:latin typeface="+mn-lt"/>
                <a:ea typeface="+mn-ea"/>
                <a:cs typeface="+mn-cs"/>
              </a:rPr>
              <a:t> Authenticity (C2PA) – unter der Leitung von Adobe,</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sz="1200" b="0" i="0" kern="1200" dirty="0" smtClean="0">
                <a:solidFill>
                  <a:schemeClr val="tx1"/>
                </a:solidFill>
                <a:effectLst/>
                <a:latin typeface="+mn-lt"/>
                <a:ea typeface="+mn-ea"/>
                <a:cs typeface="+mn-cs"/>
              </a:rPr>
              <a:t>Durch immense Verbesserungen der KI/AI Ergebnisse ist es erforderlich einen Nachweis erbringen zu können, dass die eigene Aufnahme ein Abbild der Realität und keine künstliche Kreation ist.</a:t>
            </a:r>
          </a:p>
          <a:p>
            <a:r>
              <a:rPr lang="de-DE" sz="1200" b="0" i="0" kern="1200" dirty="0" smtClean="0">
                <a:solidFill>
                  <a:schemeClr val="tx1"/>
                </a:solidFill>
                <a:effectLst/>
                <a:latin typeface="+mn-lt"/>
                <a:ea typeface="+mn-ea"/>
                <a:cs typeface="+mn-cs"/>
              </a:rPr>
              <a:t> </a:t>
            </a:r>
          </a:p>
          <a:p>
            <a:r>
              <a:rPr lang="de-DE" sz="1200" b="0" i="0" kern="1200" dirty="0" smtClean="0">
                <a:solidFill>
                  <a:schemeClr val="tx1"/>
                </a:solidFill>
                <a:effectLst/>
                <a:latin typeface="+mn-lt"/>
                <a:ea typeface="+mn-ea"/>
                <a:cs typeface="+mn-cs"/>
              </a:rPr>
              <a:t>C2PA gibt</a:t>
            </a:r>
            <a:r>
              <a:rPr lang="de-DE" sz="1200" b="0" i="0" kern="1200" baseline="0" dirty="0" smtClean="0">
                <a:solidFill>
                  <a:schemeClr val="tx1"/>
                </a:solidFill>
                <a:effectLst/>
                <a:latin typeface="+mn-lt"/>
                <a:ea typeface="+mn-ea"/>
                <a:cs typeface="+mn-cs"/>
              </a:rPr>
              <a:t> </a:t>
            </a:r>
            <a:r>
              <a:rPr lang="de-DE" sz="1200" b="0" i="0" kern="1200" baseline="0" dirty="0" err="1" smtClean="0">
                <a:solidFill>
                  <a:schemeClr val="tx1"/>
                </a:solidFill>
                <a:effectLst/>
                <a:latin typeface="+mn-lt"/>
                <a:ea typeface="+mn-ea"/>
                <a:cs typeface="+mn-cs"/>
              </a:rPr>
              <a:t>Auskünft</a:t>
            </a:r>
            <a:r>
              <a:rPr lang="de-DE" sz="1200" b="0" i="0" kern="1200" baseline="0" dirty="0" smtClean="0">
                <a:solidFill>
                  <a:schemeClr val="tx1"/>
                </a:solidFill>
                <a:effectLst/>
                <a:latin typeface="+mn-lt"/>
                <a:ea typeface="+mn-ea"/>
                <a:cs typeface="+mn-cs"/>
              </a:rPr>
              <a:t> über:</a:t>
            </a:r>
            <a:r>
              <a:rPr lang="de-DE" sz="1200"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Hardware (Kamera, Objektiv), </a:t>
            </a:r>
          </a:p>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Erstellungsdatum, </a:t>
            </a:r>
          </a:p>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den Ort der Aufnahmen (ist hier GPS notwendig?), </a:t>
            </a:r>
          </a:p>
          <a:p>
            <a:pPr marL="171450" indent="-171450">
              <a:buFont typeface="Arial" panose="020B0604020202020204" pitchFamily="34" charset="0"/>
              <a:buChar char="•"/>
            </a:pPr>
            <a:r>
              <a:rPr lang="de-DE" sz="1200" b="0" i="0" kern="1200" dirty="0" smtClean="0">
                <a:solidFill>
                  <a:schemeClr val="tx1"/>
                </a:solidFill>
                <a:effectLst/>
                <a:latin typeface="+mn-lt"/>
                <a:ea typeface="+mn-ea"/>
                <a:cs typeface="+mn-cs"/>
              </a:rPr>
              <a:t>die Fotografin / den Fotografen. </a:t>
            </a:r>
          </a:p>
          <a:p>
            <a:endParaRPr lang="de-DE"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Das Echtheitszertifikat als C2PA-Signatur wird später auch um Änderungen am Foto durch die Bildbearbeitung ergänzt. </a:t>
            </a:r>
          </a:p>
          <a:p>
            <a:r>
              <a:rPr lang="de-DE" sz="1200" b="0" i="0" kern="1200" dirty="0" smtClean="0">
                <a:solidFill>
                  <a:schemeClr val="tx1"/>
                </a:solidFill>
                <a:effectLst/>
                <a:latin typeface="+mn-lt"/>
                <a:ea typeface="+mn-ea"/>
                <a:cs typeface="+mn-cs"/>
              </a:rPr>
              <a:t>Auch diese Änderungen des Fotos können ausgelesen werden.</a:t>
            </a:r>
          </a:p>
          <a:p>
            <a:r>
              <a:rPr lang="de-DE" sz="1200" b="0" i="0" kern="1200" dirty="0" smtClean="0">
                <a:solidFill>
                  <a:schemeClr val="tx1"/>
                </a:solidFill>
                <a:effectLst/>
                <a:latin typeface="+mn-lt"/>
                <a:ea typeface="+mn-ea"/>
                <a:cs typeface="+mn-cs"/>
              </a:rPr>
              <a:t>Wird ein Foto weiter manipuliert und fehlt ein Zertifikat der Änderung, dann wird das ausgewiesen. </a:t>
            </a:r>
          </a:p>
          <a:p>
            <a:r>
              <a:rPr lang="de-DE" sz="1200" b="0" i="0" kern="1200" dirty="0" smtClean="0">
                <a:solidFill>
                  <a:schemeClr val="tx1"/>
                </a:solidFill>
                <a:effectLst/>
                <a:latin typeface="+mn-lt"/>
                <a:ea typeface="+mn-ea"/>
                <a:cs typeface="+mn-cs"/>
              </a:rPr>
              <a:t>Das Foto lässt sich sogar im Verlauf auf das Originalfoto zurücksetzen.</a:t>
            </a:r>
          </a:p>
          <a:p>
            <a:endParaRPr lang="de-DE" sz="1200" b="1" i="0" kern="1200" dirty="0" smtClean="0">
              <a:solidFill>
                <a:schemeClr val="tx1"/>
              </a:solidFill>
              <a:effectLst/>
              <a:latin typeface="+mn-lt"/>
              <a:ea typeface="+mn-ea"/>
              <a:cs typeface="+mn-cs"/>
            </a:endParaRPr>
          </a:p>
          <a:p>
            <a:r>
              <a:rPr lang="de-DE" sz="1200" b="1" i="0" kern="1200" dirty="0" smtClean="0">
                <a:solidFill>
                  <a:schemeClr val="tx1"/>
                </a:solidFill>
                <a:effectLst/>
                <a:latin typeface="+mn-lt"/>
                <a:ea typeface="+mn-ea"/>
                <a:cs typeface="+mn-cs"/>
              </a:rPr>
              <a:t>Sony – spricht</a:t>
            </a:r>
            <a:r>
              <a:rPr lang="de-DE" sz="1200" b="1" i="0" kern="1200" baseline="0" dirty="0" smtClean="0">
                <a:solidFill>
                  <a:schemeClr val="tx1"/>
                </a:solidFill>
                <a:effectLst/>
                <a:latin typeface="+mn-lt"/>
                <a:ea typeface="+mn-ea"/>
                <a:cs typeface="+mn-cs"/>
              </a:rPr>
              <a:t> </a:t>
            </a:r>
            <a:r>
              <a:rPr lang="de-DE" sz="1200" b="0" i="0" kern="1200" dirty="0" smtClean="0">
                <a:solidFill>
                  <a:schemeClr val="tx1"/>
                </a:solidFill>
                <a:effectLst/>
                <a:latin typeface="+mn-lt"/>
                <a:ea typeface="+mn-ea"/>
                <a:cs typeface="+mn-cs"/>
              </a:rPr>
              <a:t>seit dem März 2022 von dem Echtheitszertifikat für seine Kameras. </a:t>
            </a:r>
          </a:p>
          <a:p>
            <a:r>
              <a:rPr lang="de-DE" sz="1200" b="1" i="0" kern="1200" dirty="0" smtClean="0">
                <a:solidFill>
                  <a:schemeClr val="tx1"/>
                </a:solidFill>
                <a:effectLst/>
                <a:latin typeface="+mn-lt"/>
                <a:ea typeface="+mn-ea"/>
                <a:cs typeface="+mn-cs"/>
              </a:rPr>
              <a:t>Canon</a:t>
            </a:r>
            <a:r>
              <a:rPr lang="de-DE" sz="1200" b="0" i="0" kern="1200" dirty="0" smtClean="0">
                <a:solidFill>
                  <a:schemeClr val="tx1"/>
                </a:solidFill>
                <a:effectLst/>
                <a:latin typeface="+mn-lt"/>
                <a:ea typeface="+mn-ea"/>
                <a:cs typeface="+mn-cs"/>
              </a:rPr>
              <a:t> will laut </a:t>
            </a:r>
            <a:r>
              <a:rPr lang="de-DE" sz="1200" b="1" i="1" kern="1200" dirty="0" smtClean="0">
                <a:solidFill>
                  <a:schemeClr val="tx1"/>
                </a:solidFill>
                <a:effectLst/>
                <a:latin typeface="+mn-lt"/>
                <a:ea typeface="+mn-ea"/>
                <a:cs typeface="+mn-cs"/>
                <a:hlinkClick r:id="rId3" tooltip="Nikkei Asia über C2PA"/>
              </a:rPr>
              <a:t>Nikkei </a:t>
            </a:r>
            <a:r>
              <a:rPr lang="de-DE" sz="1200" b="1" i="1" kern="1200" dirty="0" err="1" smtClean="0">
                <a:solidFill>
                  <a:schemeClr val="tx1"/>
                </a:solidFill>
                <a:effectLst/>
                <a:latin typeface="+mn-lt"/>
                <a:ea typeface="+mn-ea"/>
                <a:cs typeface="+mn-cs"/>
                <a:hlinkClick r:id="rId3" tooltip="Nikkei Asia über C2PA"/>
              </a:rPr>
              <a:t>Asia</a:t>
            </a:r>
            <a:r>
              <a:rPr lang="de-DE" sz="1200" b="0" i="0" kern="1200" dirty="0" smtClean="0">
                <a:solidFill>
                  <a:schemeClr val="tx1"/>
                </a:solidFill>
                <a:effectLst/>
                <a:latin typeface="+mn-lt"/>
                <a:ea typeface="+mn-ea"/>
                <a:cs typeface="+mn-cs"/>
              </a:rPr>
              <a:t> auch im Jahr 2024 eine Kamera mit der C2PA-Signatur herausbringen. </a:t>
            </a:r>
          </a:p>
          <a:p>
            <a:r>
              <a:rPr lang="de-DE" sz="1200" b="1" i="0" kern="1200" dirty="0" smtClean="0">
                <a:solidFill>
                  <a:schemeClr val="tx1"/>
                </a:solidFill>
                <a:effectLst/>
                <a:latin typeface="+mn-lt"/>
                <a:ea typeface="+mn-ea"/>
                <a:cs typeface="+mn-cs"/>
              </a:rPr>
              <a:t>Nikon will </a:t>
            </a:r>
            <a:r>
              <a:rPr lang="de-DE" sz="1200" b="0" i="0" kern="1200" dirty="0" smtClean="0">
                <a:solidFill>
                  <a:schemeClr val="tx1"/>
                </a:solidFill>
                <a:effectLst/>
                <a:latin typeface="+mn-lt"/>
                <a:ea typeface="+mn-ea"/>
                <a:cs typeface="+mn-cs"/>
              </a:rPr>
              <a:t>laut </a:t>
            </a:r>
            <a:r>
              <a:rPr lang="de-DE" sz="1200" b="0" i="1" kern="1200" dirty="0" smtClean="0">
                <a:solidFill>
                  <a:schemeClr val="tx1"/>
                </a:solidFill>
                <a:effectLst/>
                <a:latin typeface="+mn-lt"/>
                <a:ea typeface="+mn-ea"/>
                <a:cs typeface="+mn-cs"/>
              </a:rPr>
              <a:t>Nikkei </a:t>
            </a:r>
            <a:r>
              <a:rPr lang="de-DE" sz="1200" b="0" i="1" kern="1200" dirty="0" err="1" smtClean="0">
                <a:solidFill>
                  <a:schemeClr val="tx1"/>
                </a:solidFill>
                <a:effectLst/>
                <a:latin typeface="+mn-lt"/>
                <a:ea typeface="+mn-ea"/>
                <a:cs typeface="+mn-cs"/>
              </a:rPr>
              <a:t>Asia</a:t>
            </a:r>
            <a:r>
              <a:rPr lang="de-DE" sz="1200" b="0" i="0" kern="1200" dirty="0" smtClean="0">
                <a:solidFill>
                  <a:schemeClr val="tx1"/>
                </a:solidFill>
                <a:effectLst/>
                <a:latin typeface="+mn-lt"/>
                <a:ea typeface="+mn-ea"/>
                <a:cs typeface="+mn-cs"/>
              </a:rPr>
              <a:t> , neue Kameras mit C2PA zu veröffentlichen. </a:t>
            </a:r>
          </a:p>
          <a:p>
            <a:r>
              <a:rPr lang="de-DE" sz="1200" b="1" i="0" kern="1200" dirty="0" smtClean="0">
                <a:solidFill>
                  <a:schemeClr val="tx1"/>
                </a:solidFill>
                <a:effectLst/>
                <a:latin typeface="+mn-lt"/>
                <a:ea typeface="+mn-ea"/>
                <a:cs typeface="+mn-cs"/>
              </a:rPr>
              <a:t>Panasonic und </a:t>
            </a:r>
            <a:r>
              <a:rPr lang="de-DE" sz="1200" b="1" i="0" kern="1200" dirty="0" smtClean="0">
                <a:solidFill>
                  <a:schemeClr val="tx1"/>
                </a:solidFill>
                <a:effectLst/>
                <a:latin typeface="+mn-lt"/>
                <a:ea typeface="+mn-ea"/>
                <a:cs typeface="+mn-cs"/>
                <a:hlinkClick r:id="rId4"/>
              </a:rPr>
              <a:t>Leica</a:t>
            </a:r>
            <a:r>
              <a:rPr lang="de-DE" sz="1200" b="0" i="0" kern="1200" dirty="0" smtClean="0">
                <a:solidFill>
                  <a:schemeClr val="tx1"/>
                </a:solidFill>
                <a:effectLst/>
                <a:latin typeface="+mn-lt"/>
                <a:ea typeface="+mn-ea"/>
                <a:cs typeface="+mn-cs"/>
              </a:rPr>
              <a:t> gehören der C2PA-Koalition an.</a:t>
            </a:r>
          </a:p>
          <a:p>
            <a:r>
              <a:rPr lang="de-DE" sz="1200" b="1" i="0" kern="1200" dirty="0" err="1" smtClean="0">
                <a:solidFill>
                  <a:schemeClr val="tx1"/>
                </a:solidFill>
                <a:effectLst/>
                <a:latin typeface="+mn-lt"/>
                <a:ea typeface="+mn-ea"/>
                <a:cs typeface="+mn-cs"/>
                <a:hlinkClick r:id="rId5"/>
              </a:rPr>
              <a:t>Fujifilm</a:t>
            </a:r>
            <a:r>
              <a:rPr lang="de-DE" sz="1200" b="0" i="0" kern="1200" dirty="0" smtClean="0">
                <a:solidFill>
                  <a:schemeClr val="tx1"/>
                </a:solidFill>
                <a:effectLst/>
                <a:latin typeface="+mn-lt"/>
                <a:ea typeface="+mn-ea"/>
                <a:cs typeface="+mn-cs"/>
              </a:rPr>
              <a:t> ist noch </a:t>
            </a:r>
            <a:r>
              <a:rPr lang="de-DE" sz="1200" b="0" i="0" kern="1200" smtClean="0">
                <a:solidFill>
                  <a:schemeClr val="tx1"/>
                </a:solidFill>
                <a:effectLst/>
                <a:latin typeface="+mn-lt"/>
                <a:ea typeface="+mn-ea"/>
                <a:cs typeface="+mn-cs"/>
              </a:rPr>
              <a:t>nichts bekannt.</a:t>
            </a:r>
            <a:endParaRPr lang="de-DE" sz="1200" b="0"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30</a:t>
            </a:fld>
            <a:endParaRPr lang="de-DE"/>
          </a:p>
        </p:txBody>
      </p:sp>
      <p:sp>
        <p:nvSpPr>
          <p:cNvPr id="5" name="Datumsplatzhalter 4"/>
          <p:cNvSpPr>
            <a:spLocks noGrp="1"/>
          </p:cNvSpPr>
          <p:nvPr>
            <p:ph type="dt" idx="11"/>
          </p:nvPr>
        </p:nvSpPr>
        <p:spPr/>
        <p:txBody>
          <a:bodyPr/>
          <a:lstStyle/>
          <a:p>
            <a:fld id="{CA74708A-0A9D-4BC6-B665-D8098A7EB878}" type="datetime1">
              <a:rPr lang="de-DE" smtClean="0"/>
              <a:t>04.12.2024</a:t>
            </a:fld>
            <a:endParaRPr lang="de-DE"/>
          </a:p>
        </p:txBody>
      </p:sp>
    </p:spTree>
    <p:extLst>
      <p:ext uri="{BB962C8B-B14F-4D97-AF65-F5344CB8AC3E}">
        <p14:creationId xmlns:p14="http://schemas.microsoft.com/office/powerpoint/2010/main" val="164674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 sprechen für sich. Erläuterungen während der einzelnen Bild-/Texteinblendungen</a:t>
            </a:r>
          </a:p>
          <a:p>
            <a:r>
              <a:rPr lang="de-DE" dirty="0" smtClean="0">
                <a:hlinkClick r:id="rId3"/>
              </a:rPr>
              <a:t>Fotoespresso 1/2024</a:t>
            </a:r>
            <a:endParaRPr lang="de-DE" dirty="0" smtClean="0"/>
          </a:p>
          <a:p>
            <a:endParaRPr lang="de-DE" dirty="0" smtClean="0"/>
          </a:p>
          <a:p>
            <a:r>
              <a:rPr lang="de-DE" dirty="0" smtClean="0"/>
              <a:t>gerätespezifischer Farbraum beschreibt die Farben, die ein ganz bestimmtes Gerät darstellen oder im Falle von Scannern und Digitalkameras aufnehmen kann. </a:t>
            </a:r>
          </a:p>
          <a:p>
            <a:r>
              <a:rPr lang="de-DE" dirty="0" smtClean="0"/>
              <a:t>Farben, die das Gerät nicht darstellen beziehungsweise aufnehmen kann, liegen außerhalb seines </a:t>
            </a:r>
            <a:r>
              <a:rPr lang="de-DE" dirty="0" err="1" smtClean="0"/>
              <a:t>Gamuts</a:t>
            </a:r>
            <a:r>
              <a:rPr lang="de-DE" dirty="0" smtClean="0"/>
              <a:t>. </a:t>
            </a:r>
          </a:p>
          <a:p>
            <a:endParaRPr lang="de-DE" dirty="0" smtClean="0"/>
          </a:p>
          <a:p>
            <a:r>
              <a:rPr lang="de-DE" dirty="0" smtClean="0"/>
              <a:t>geräteabhängige Farbräumen = gehören jene von Monitoren, Druckern, Scannern und Digitalkameras. </a:t>
            </a:r>
          </a:p>
          <a:p>
            <a:r>
              <a:rPr lang="de-DE" dirty="0" smtClean="0"/>
              <a:t>Die Größe dieser Farbräume ist von Kategorie zu Kategorie, aber auch von Gerät zu Gerät unterschiedlich</a:t>
            </a:r>
          </a:p>
          <a:p>
            <a:endParaRPr lang="de-DE" dirty="0" smtClean="0"/>
          </a:p>
          <a:p>
            <a:r>
              <a:rPr lang="de-DE" dirty="0" smtClean="0"/>
              <a:t>mehrere standardisierte RGB-Arbeitsfarbräume, die in der digitalen Bildverarbeitung zur Anwendung gelangen. </a:t>
            </a:r>
          </a:p>
          <a:p>
            <a:r>
              <a:rPr lang="de-DE" dirty="0" smtClean="0"/>
              <a:t>Additiver Farbraum = für Bildwiedergabe </a:t>
            </a:r>
            <a:r>
              <a:rPr lang="de-DE" dirty="0" smtClean="0">
                <a:sym typeface="Wingdings" panose="05000000000000000000" pitchFamily="2" charset="2"/>
              </a:rPr>
              <a:t> </a:t>
            </a:r>
            <a:r>
              <a:rPr lang="de-DE" dirty="0" smtClean="0"/>
              <a:t>RGB (Rot, Grün, Blau), </a:t>
            </a:r>
            <a:r>
              <a:rPr lang="de-DE" dirty="0" err="1" smtClean="0"/>
              <a:t>sRGB</a:t>
            </a:r>
            <a:r>
              <a:rPr lang="de-DE" dirty="0" smtClean="0"/>
              <a:t> (Standard Rot, Grün, Blau),</a:t>
            </a:r>
            <a:r>
              <a:rPr lang="de-DE" baseline="0" dirty="0" smtClean="0"/>
              <a:t> </a:t>
            </a:r>
            <a:r>
              <a:rPr lang="de-DE" baseline="0" dirty="0" err="1" smtClean="0"/>
              <a:t>AdobeRGB</a:t>
            </a:r>
            <a:r>
              <a:rPr lang="de-DE" baseline="0" dirty="0" smtClean="0"/>
              <a:t>, </a:t>
            </a:r>
          </a:p>
          <a:p>
            <a:r>
              <a:rPr lang="de-DE" baseline="0" dirty="0" smtClean="0"/>
              <a:t>Subtraktiver Farbraum = für Drucken </a:t>
            </a:r>
            <a:r>
              <a:rPr lang="de-DE" baseline="0" dirty="0" smtClean="0">
                <a:sym typeface="Wingdings" panose="05000000000000000000" pitchFamily="2" charset="2"/>
              </a:rPr>
              <a:t> </a:t>
            </a:r>
            <a:r>
              <a:rPr lang="de-DE" baseline="0" dirty="0" smtClean="0"/>
              <a:t>CMY (Cyan, Magenta Yellow = Gelb),  CMYK (Cyan, Magenta, Gelb, Key = Schwarz), </a:t>
            </a:r>
            <a:r>
              <a:rPr lang="de-DE" baseline="0" dirty="0" err="1" smtClean="0"/>
              <a:t>ProPhotoRGB</a:t>
            </a:r>
            <a:r>
              <a:rPr lang="de-DE" baseline="0" dirty="0" smtClean="0"/>
              <a:t>,  </a:t>
            </a:r>
          </a:p>
          <a:p>
            <a:endParaRPr lang="de-DE" dirty="0" smtClean="0"/>
          </a:p>
          <a:p>
            <a:r>
              <a:rPr lang="de-DE" dirty="0" smtClean="0"/>
              <a:t>ICC-Profile (International Color </a:t>
            </a:r>
            <a:r>
              <a:rPr lang="de-DE" dirty="0" err="1" smtClean="0"/>
              <a:t>Consortium</a:t>
            </a:r>
            <a:r>
              <a:rPr lang="de-DE" dirty="0" smtClean="0"/>
              <a:t>) oder die ECI-Profile (European Color Initiative) </a:t>
            </a:r>
            <a:r>
              <a:rPr lang="de-DE" dirty="0" smtClean="0">
                <a:sym typeface="Wingdings" panose="05000000000000000000" pitchFamily="2" charset="2"/>
              </a:rPr>
              <a:t> Ziel</a:t>
            </a:r>
            <a:r>
              <a:rPr lang="de-DE" dirty="0" smtClean="0"/>
              <a:t>, standardisierte CMYK-Arbeitsfarbräume festzulegen</a:t>
            </a:r>
          </a:p>
          <a:p>
            <a:endParaRPr lang="de-DE" dirty="0" smtClean="0"/>
          </a:p>
          <a:p>
            <a:r>
              <a:rPr lang="de-DE" dirty="0" smtClean="0"/>
              <a:t>Wir arbeiten dabei in der Regel im </a:t>
            </a:r>
            <a:r>
              <a:rPr lang="de-DE" dirty="0" err="1" smtClean="0"/>
              <a:t>AdobRGB</a:t>
            </a:r>
            <a:r>
              <a:rPr lang="de-DE" dirty="0" smtClean="0"/>
              <a:t>- oder auch im ECI-RGB-Farbraum. </a:t>
            </a:r>
          </a:p>
          <a:p>
            <a:r>
              <a:rPr lang="de-DE" dirty="0" smtClean="0"/>
              <a:t>Für den Druck benutzen wir den ISO </a:t>
            </a:r>
            <a:r>
              <a:rPr lang="de-DE" dirty="0" err="1" smtClean="0"/>
              <a:t>coated</a:t>
            </a:r>
            <a:r>
              <a:rPr lang="de-DE" dirty="0" smtClean="0"/>
              <a:t> V2 CMYK-Farbraum als Standard.</a:t>
            </a:r>
          </a:p>
          <a:p>
            <a:r>
              <a:rPr lang="de-DE" dirty="0" smtClean="0"/>
              <a:t>Für Web Anwendungen wird der </a:t>
            </a:r>
            <a:r>
              <a:rPr lang="de-DE" dirty="0" err="1" smtClean="0"/>
              <a:t>sRGBFarbraum</a:t>
            </a:r>
            <a:r>
              <a:rPr lang="de-DE" dirty="0" smtClean="0"/>
              <a:t> genutzt.</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31</a:t>
            </a:fld>
            <a:endParaRPr lang="de-DE" dirty="0"/>
          </a:p>
        </p:txBody>
      </p:sp>
      <p:sp>
        <p:nvSpPr>
          <p:cNvPr id="5" name="Datumsplatzhalter 4"/>
          <p:cNvSpPr>
            <a:spLocks noGrp="1"/>
          </p:cNvSpPr>
          <p:nvPr>
            <p:ph type="dt" idx="11"/>
          </p:nvPr>
        </p:nvSpPr>
        <p:spPr/>
        <p:txBody>
          <a:bodyPr/>
          <a:lstStyle/>
          <a:p>
            <a:fld id="{90E26474-9F99-49B1-975C-80C3B645F768}"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sz="1200" kern="1200" dirty="0" smtClean="0">
                <a:solidFill>
                  <a:schemeClr val="tx1"/>
                </a:solidFill>
                <a:effectLst/>
                <a:latin typeface="+mn-lt"/>
                <a:ea typeface="+mn-ea"/>
                <a:cs typeface="+mn-cs"/>
              </a:rPr>
              <a:t>Bei der </a:t>
            </a:r>
            <a:r>
              <a:rPr lang="de-DE" sz="1200" b="1" kern="1200" dirty="0" smtClean="0">
                <a:solidFill>
                  <a:schemeClr val="tx1"/>
                </a:solidFill>
                <a:effectLst/>
                <a:latin typeface="+mn-lt"/>
                <a:ea typeface="+mn-ea"/>
                <a:cs typeface="+mn-cs"/>
              </a:rPr>
              <a:t>zerstörungsfreien Bearbeitung</a:t>
            </a:r>
            <a:r>
              <a:rPr lang="de-DE" sz="1200" kern="1200" dirty="0" smtClean="0">
                <a:solidFill>
                  <a:schemeClr val="tx1"/>
                </a:solidFill>
                <a:effectLst/>
                <a:latin typeface="+mn-lt"/>
                <a:ea typeface="+mn-ea"/>
                <a:cs typeface="+mn-cs"/>
              </a:rPr>
              <a:t> wird die Originaldatei nicht verändert, unabhängig davon, ob es sich um eine </a:t>
            </a:r>
            <a:r>
              <a:rPr lang="de-DE" sz="1200" kern="1200" dirty="0" err="1" smtClean="0">
                <a:solidFill>
                  <a:schemeClr val="tx1"/>
                </a:solidFill>
                <a:effectLst/>
                <a:latin typeface="+mn-lt"/>
                <a:ea typeface="+mn-ea"/>
                <a:cs typeface="+mn-cs"/>
              </a:rPr>
              <a:t>Camera</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Raw</a:t>
            </a:r>
            <a:r>
              <a:rPr lang="de-DE" sz="1200" kern="1200" dirty="0" smtClean="0">
                <a:solidFill>
                  <a:schemeClr val="tx1"/>
                </a:solidFill>
                <a:effectLst/>
                <a:latin typeface="+mn-lt"/>
                <a:ea typeface="+mn-ea"/>
                <a:cs typeface="+mn-cs"/>
              </a:rPr>
              <a:t>-Datei oder eine umgewandelte Datei (z. B. JPEG oder TIFF) handelt. </a:t>
            </a:r>
          </a:p>
          <a:p>
            <a:r>
              <a:rPr lang="de-DE" sz="1200" kern="1200" dirty="0" smtClean="0">
                <a:solidFill>
                  <a:schemeClr val="tx1"/>
                </a:solidFill>
                <a:effectLst/>
                <a:latin typeface="+mn-lt"/>
                <a:ea typeface="+mn-ea"/>
                <a:cs typeface="+mn-cs"/>
              </a:rPr>
              <a:t>Die Bearbeitungen werden als eine Gruppe von Anweisungen gespeichert, die auf die in den Arbeitsspeicher geladene Version des Fotos angewandt werden. </a:t>
            </a:r>
          </a:p>
          <a:p>
            <a:r>
              <a:rPr lang="de-DE" sz="1200" kern="1200" dirty="0" smtClean="0">
                <a:solidFill>
                  <a:schemeClr val="tx1"/>
                </a:solidFill>
                <a:effectLst/>
                <a:latin typeface="+mn-lt"/>
                <a:ea typeface="+mn-ea"/>
                <a:cs typeface="+mn-cs"/>
              </a:rPr>
              <a:t>Zerstörungsfreie Bearbeitung bedeutet, dass unterschiedliche Versionen der Fotos getestet und erstellt werden können, ohne dass sich dies auf die Originalbilddaten auswirkt.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Histogramm- </a:t>
            </a:r>
            <a:r>
              <a:rPr lang="de-DE" dirty="0" smtClean="0"/>
              <a:t>Bilder sprechen für sich. Erläuterungen während der einzelnen Bild-/Texteinblendungen</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32</a:t>
            </a:fld>
            <a:endParaRPr lang="de-DE" dirty="0"/>
          </a:p>
        </p:txBody>
      </p:sp>
      <p:sp>
        <p:nvSpPr>
          <p:cNvPr id="5" name="Datumsplatzhalter 4"/>
          <p:cNvSpPr>
            <a:spLocks noGrp="1"/>
          </p:cNvSpPr>
          <p:nvPr>
            <p:ph type="dt" idx="11"/>
          </p:nvPr>
        </p:nvSpPr>
        <p:spPr/>
        <p:txBody>
          <a:bodyPr/>
          <a:lstStyle/>
          <a:p>
            <a:fld id="{4CCAA4C9-F8BF-4CC6-A40D-2F1101A7213F}"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 sprechen für sich. Erläuterungen während der einzelnen Bild-/Texteinblendungen</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33</a:t>
            </a:fld>
            <a:endParaRPr lang="de-DE" dirty="0"/>
          </a:p>
        </p:txBody>
      </p:sp>
      <p:sp>
        <p:nvSpPr>
          <p:cNvPr id="5" name="Datumsplatzhalter 4"/>
          <p:cNvSpPr>
            <a:spLocks noGrp="1"/>
          </p:cNvSpPr>
          <p:nvPr>
            <p:ph type="dt" idx="11"/>
          </p:nvPr>
        </p:nvSpPr>
        <p:spPr/>
        <p:txBody>
          <a:bodyPr/>
          <a:lstStyle/>
          <a:p>
            <a:fld id="{B9BD2F0B-5F30-47E7-8D88-61435E66093A}"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 sprechen für sich. Erläuterungen während der einzelnen Bild-/Texteinblendungen</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34</a:t>
            </a:fld>
            <a:endParaRPr lang="de-DE" dirty="0"/>
          </a:p>
        </p:txBody>
      </p:sp>
      <p:sp>
        <p:nvSpPr>
          <p:cNvPr id="5" name="Datumsplatzhalter 4"/>
          <p:cNvSpPr>
            <a:spLocks noGrp="1"/>
          </p:cNvSpPr>
          <p:nvPr>
            <p:ph type="dt" idx="11"/>
          </p:nvPr>
        </p:nvSpPr>
        <p:spPr/>
        <p:txBody>
          <a:bodyPr/>
          <a:lstStyle/>
          <a:p>
            <a:fld id="{7C50D946-87BC-4420-89A1-0F3CDA541BBF}"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 sprechen für sich. Erläuterungen während der einzelnen Bild-/Texteinblendungen</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35</a:t>
            </a:fld>
            <a:endParaRPr lang="de-DE" dirty="0"/>
          </a:p>
        </p:txBody>
      </p:sp>
      <p:sp>
        <p:nvSpPr>
          <p:cNvPr id="5" name="Datumsplatzhalter 4"/>
          <p:cNvSpPr>
            <a:spLocks noGrp="1"/>
          </p:cNvSpPr>
          <p:nvPr>
            <p:ph type="dt" idx="11"/>
          </p:nvPr>
        </p:nvSpPr>
        <p:spPr/>
        <p:txBody>
          <a:bodyPr/>
          <a:lstStyle/>
          <a:p>
            <a:fld id="{90E26474-9F99-49B1-975C-80C3B645F768}" type="datetime1">
              <a:rPr lang="de-DE" smtClean="0"/>
              <a:t>04.12.2024</a:t>
            </a:fld>
            <a:endParaRPr lang="de-DE"/>
          </a:p>
        </p:txBody>
      </p:sp>
    </p:spTree>
    <p:extLst>
      <p:ext uri="{BB962C8B-B14F-4D97-AF65-F5344CB8AC3E}">
        <p14:creationId xmlns:p14="http://schemas.microsoft.com/office/powerpoint/2010/main" val="1047076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278"/>
            <a:r>
              <a:rPr lang="de-DE" dirty="0" smtClean="0"/>
              <a:t>Bilder sprechen für sich. Erläuterungen während der einzelnen Bild-/Texteinblendungen</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36</a:t>
            </a:fld>
            <a:endParaRPr lang="de-DE"/>
          </a:p>
        </p:txBody>
      </p:sp>
      <p:sp>
        <p:nvSpPr>
          <p:cNvPr id="5" name="Datumsplatzhalter 4"/>
          <p:cNvSpPr>
            <a:spLocks noGrp="1"/>
          </p:cNvSpPr>
          <p:nvPr>
            <p:ph type="dt" idx="11"/>
          </p:nvPr>
        </p:nvSpPr>
        <p:spPr/>
        <p:txBody>
          <a:bodyPr/>
          <a:lstStyle/>
          <a:p>
            <a:fld id="{BC8883ED-77D8-40CA-BEC0-C436BE5673B1}" type="datetime1">
              <a:rPr lang="de-DE" smtClean="0"/>
              <a:t>04.12.2024</a:t>
            </a:fld>
            <a:endParaRPr lang="de-DE"/>
          </a:p>
        </p:txBody>
      </p:sp>
    </p:spTree>
    <p:extLst>
      <p:ext uri="{BB962C8B-B14F-4D97-AF65-F5344CB8AC3E}">
        <p14:creationId xmlns:p14="http://schemas.microsoft.com/office/powerpoint/2010/main" val="1198900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278"/>
            <a:r>
              <a:rPr lang="de-DE" dirty="0" smtClean="0"/>
              <a:t>Bilder sprechen für sich. Erläuterungen während der einzelnen Bild-/Texteinblendungen</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37</a:t>
            </a:fld>
            <a:endParaRPr lang="de-DE"/>
          </a:p>
        </p:txBody>
      </p:sp>
      <p:sp>
        <p:nvSpPr>
          <p:cNvPr id="5" name="Datumsplatzhalter 4"/>
          <p:cNvSpPr>
            <a:spLocks noGrp="1"/>
          </p:cNvSpPr>
          <p:nvPr>
            <p:ph type="dt" idx="11"/>
          </p:nvPr>
        </p:nvSpPr>
        <p:spPr/>
        <p:txBody>
          <a:bodyPr/>
          <a:lstStyle/>
          <a:p>
            <a:fld id="{3D86425A-F6CD-4CB9-97B3-5C3EF1811505}" type="datetime1">
              <a:rPr lang="de-DE" smtClean="0"/>
              <a:t>04.12.2024</a:t>
            </a:fld>
            <a:endParaRPr lang="de-DE"/>
          </a:p>
        </p:txBody>
      </p:sp>
    </p:spTree>
    <p:extLst>
      <p:ext uri="{BB962C8B-B14F-4D97-AF65-F5344CB8AC3E}">
        <p14:creationId xmlns:p14="http://schemas.microsoft.com/office/powerpoint/2010/main" val="3835341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278"/>
            <a:r>
              <a:rPr lang="de-DE" dirty="0" smtClean="0"/>
              <a:t>Bilder sprechen für sich. Erläuterungen während der einzelnen Bild-/Texteinblendungen</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38</a:t>
            </a:fld>
            <a:endParaRPr lang="de-DE"/>
          </a:p>
        </p:txBody>
      </p:sp>
      <p:sp>
        <p:nvSpPr>
          <p:cNvPr id="5" name="Datumsplatzhalter 4"/>
          <p:cNvSpPr>
            <a:spLocks noGrp="1"/>
          </p:cNvSpPr>
          <p:nvPr>
            <p:ph type="dt" idx="11"/>
          </p:nvPr>
        </p:nvSpPr>
        <p:spPr/>
        <p:txBody>
          <a:bodyPr/>
          <a:lstStyle/>
          <a:p>
            <a:fld id="{FCB1037C-84BD-460E-AB56-5A8333920B4D}" type="datetime1">
              <a:rPr lang="de-DE" smtClean="0"/>
              <a:t>04.12.2024</a:t>
            </a:fld>
            <a:endParaRPr lang="de-DE"/>
          </a:p>
        </p:txBody>
      </p:sp>
    </p:spTree>
    <p:extLst>
      <p:ext uri="{BB962C8B-B14F-4D97-AF65-F5344CB8AC3E}">
        <p14:creationId xmlns:p14="http://schemas.microsoft.com/office/powerpoint/2010/main" val="1504134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278"/>
            <a:r>
              <a:rPr lang="de-DE" dirty="0" smtClean="0"/>
              <a:t>Bilder sprechen für sich. Erläuterungen während der einzelnen Bild-/Texteinblendungen</a:t>
            </a:r>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39</a:t>
            </a:fld>
            <a:endParaRPr lang="de-DE"/>
          </a:p>
        </p:txBody>
      </p:sp>
      <p:sp>
        <p:nvSpPr>
          <p:cNvPr id="5" name="Datumsplatzhalter 4"/>
          <p:cNvSpPr>
            <a:spLocks noGrp="1"/>
          </p:cNvSpPr>
          <p:nvPr>
            <p:ph type="dt" idx="11"/>
          </p:nvPr>
        </p:nvSpPr>
        <p:spPr/>
        <p:txBody>
          <a:bodyPr/>
          <a:lstStyle/>
          <a:p>
            <a:fld id="{FCB1037C-84BD-460E-AB56-5A8333920B4D}" type="datetime1">
              <a:rPr lang="de-DE" smtClean="0"/>
              <a:t>04.12.2024</a:t>
            </a:fld>
            <a:endParaRPr lang="de-DE"/>
          </a:p>
        </p:txBody>
      </p:sp>
    </p:spTree>
    <p:extLst>
      <p:ext uri="{BB962C8B-B14F-4D97-AF65-F5344CB8AC3E}">
        <p14:creationId xmlns:p14="http://schemas.microsoft.com/office/powerpoint/2010/main" val="15041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Erläuterungen</a:t>
            </a:r>
            <a:r>
              <a:rPr lang="de-DE" baseline="0" dirty="0" smtClean="0"/>
              <a:t> werden im Zuge der Animation gegeben. </a:t>
            </a:r>
          </a:p>
          <a:p>
            <a:endParaRPr lang="de-DE" baseline="0" dirty="0" smtClean="0"/>
          </a:p>
          <a:p>
            <a:r>
              <a:rPr lang="de-DE" baseline="0" dirty="0" smtClean="0"/>
              <a:t>Digitales Bild wird über einen Sensor (Raster) generiert. </a:t>
            </a:r>
          </a:p>
          <a:p>
            <a:endParaRPr lang="de-DE" baseline="0" dirty="0" smtClean="0"/>
          </a:p>
          <a:p>
            <a:r>
              <a:rPr lang="de-DE" baseline="0" dirty="0" smtClean="0"/>
              <a:t>Vektorgrafiken werden über speziell dafür entwickelte Software erstellt.  </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4</a:t>
            </a:fld>
            <a:endParaRPr lang="de-DE" dirty="0"/>
          </a:p>
        </p:txBody>
      </p:sp>
      <p:sp>
        <p:nvSpPr>
          <p:cNvPr id="5" name="Datumsplatzhalter 4"/>
          <p:cNvSpPr>
            <a:spLocks noGrp="1"/>
          </p:cNvSpPr>
          <p:nvPr>
            <p:ph type="dt" idx="11"/>
          </p:nvPr>
        </p:nvSpPr>
        <p:spPr/>
        <p:txBody>
          <a:bodyPr/>
          <a:lstStyle/>
          <a:p>
            <a:fld id="{16D3EB7A-8921-4327-9246-B4063C9B182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278">
              <a:defRP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40</a:t>
            </a:fld>
            <a:endParaRPr lang="de-DE"/>
          </a:p>
        </p:txBody>
      </p:sp>
      <p:sp>
        <p:nvSpPr>
          <p:cNvPr id="5" name="Datumsplatzhalter 4"/>
          <p:cNvSpPr>
            <a:spLocks noGrp="1"/>
          </p:cNvSpPr>
          <p:nvPr>
            <p:ph type="dt" idx="11"/>
          </p:nvPr>
        </p:nvSpPr>
        <p:spPr/>
        <p:txBody>
          <a:bodyPr/>
          <a:lstStyle/>
          <a:p>
            <a:fld id="{8338EE59-417C-4558-A69D-A512A9ACD590}" type="datetime1">
              <a:rPr lang="de-DE" smtClean="0"/>
              <a:t>04.12.2024</a:t>
            </a:fld>
            <a:endParaRPr lang="de-DE"/>
          </a:p>
        </p:txBody>
      </p:sp>
    </p:spTree>
    <p:extLst>
      <p:ext uri="{BB962C8B-B14F-4D97-AF65-F5344CB8AC3E}">
        <p14:creationId xmlns:p14="http://schemas.microsoft.com/office/powerpoint/2010/main" val="3440374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Achtung</a:t>
            </a:r>
            <a:r>
              <a:rPr lang="de-DE" dirty="0" smtClean="0"/>
              <a:t>  Folie muss dem letzten aktuellen Stand der Überarbeitung „</a:t>
            </a:r>
            <a:r>
              <a:rPr lang="de-DE" dirty="0" err="1" smtClean="0"/>
              <a:t>Rx</a:t>
            </a:r>
            <a:r>
              <a:rPr lang="de-DE" baseline="0" dirty="0" smtClean="0"/>
              <a:t>  Workflow Bildbearbeitung“ angepasst werden. </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41</a:t>
            </a:fld>
            <a:endParaRPr lang="de-DE"/>
          </a:p>
        </p:txBody>
      </p:sp>
      <p:sp>
        <p:nvSpPr>
          <p:cNvPr id="5" name="Datumsplatzhalter 4"/>
          <p:cNvSpPr>
            <a:spLocks noGrp="1"/>
          </p:cNvSpPr>
          <p:nvPr>
            <p:ph type="dt" idx="11"/>
          </p:nvPr>
        </p:nvSpPr>
        <p:spPr/>
        <p:txBody>
          <a:bodyPr/>
          <a:lstStyle/>
          <a:p>
            <a:fld id="{2A68F78F-8365-4385-846B-94754172044B}" type="datetime1">
              <a:rPr lang="de-DE" smtClean="0"/>
              <a:t>04.12.2024</a:t>
            </a:fld>
            <a:endParaRPr lang="de-DE"/>
          </a:p>
        </p:txBody>
      </p:sp>
    </p:spTree>
    <p:extLst>
      <p:ext uri="{BB962C8B-B14F-4D97-AF65-F5344CB8AC3E}">
        <p14:creationId xmlns:p14="http://schemas.microsoft.com/office/powerpoint/2010/main" val="989468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EC0893A-6CB2-4A0B-B136-483E47CDFD9C}" type="slidenum">
              <a:rPr lang="de-DE" smtClean="0"/>
              <a:t>42</a:t>
            </a:fld>
            <a:endParaRPr lang="de-DE"/>
          </a:p>
        </p:txBody>
      </p:sp>
      <p:sp>
        <p:nvSpPr>
          <p:cNvPr id="5" name="Datumsplatzhalter 4"/>
          <p:cNvSpPr>
            <a:spLocks noGrp="1"/>
          </p:cNvSpPr>
          <p:nvPr>
            <p:ph type="dt" idx="11"/>
          </p:nvPr>
        </p:nvSpPr>
        <p:spPr/>
        <p:txBody>
          <a:bodyPr/>
          <a:lstStyle/>
          <a:p>
            <a:fld id="{1EBC0086-442E-44ED-A9F0-DFDECC08E0EB}" type="datetime1">
              <a:rPr lang="de-DE" smtClean="0"/>
              <a:t>04.12.2024</a:t>
            </a:fld>
            <a:endParaRPr lang="de-DE"/>
          </a:p>
        </p:txBody>
      </p:sp>
    </p:spTree>
    <p:extLst>
      <p:ext uri="{BB962C8B-B14F-4D97-AF65-F5344CB8AC3E}">
        <p14:creationId xmlns:p14="http://schemas.microsoft.com/office/powerpoint/2010/main" val="391598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Anwendung Vektorgrafik </a:t>
            </a:r>
          </a:p>
          <a:p>
            <a:r>
              <a:rPr lang="de-DE" baseline="0" dirty="0" smtClean="0"/>
              <a:t>Beispiele für </a:t>
            </a:r>
          </a:p>
          <a:p>
            <a:pPr marL="171450" indent="-171450">
              <a:buFont typeface="Arial" panose="020B0604020202020204" pitchFamily="34" charset="0"/>
              <a:buChar char="•"/>
            </a:pPr>
            <a:r>
              <a:rPr lang="de-DE" baseline="0" dirty="0" smtClean="0"/>
              <a:t>Grafikdesign: </a:t>
            </a:r>
          </a:p>
          <a:p>
            <a:pPr lvl="1"/>
            <a:r>
              <a:rPr lang="de-DE" baseline="0" dirty="0" smtClean="0"/>
              <a:t>Erstellung von Logos, Illustrationen, Icons Infografiken, </a:t>
            </a:r>
          </a:p>
          <a:p>
            <a:pPr marL="171450" lvl="0" indent="-171450">
              <a:buFont typeface="Arial" panose="020B0604020202020204" pitchFamily="34" charset="0"/>
              <a:buChar char="•"/>
            </a:pPr>
            <a:r>
              <a:rPr lang="de-DE" baseline="0" dirty="0" smtClean="0"/>
              <a:t>Druckgrafik: </a:t>
            </a:r>
          </a:p>
          <a:p>
            <a:pPr marL="457200" lvl="1" indent="0">
              <a:buFont typeface="Arial" panose="020B0604020202020204" pitchFamily="34" charset="0"/>
              <a:buNone/>
            </a:pPr>
            <a:r>
              <a:rPr lang="de-DE" baseline="0" dirty="0" smtClean="0"/>
              <a:t>Eignung für hochwertige Drucke verschiedener Materialien (Textilien, Papier, Werbetafeln)</a:t>
            </a:r>
          </a:p>
          <a:p>
            <a:pPr marL="171450" lvl="0" indent="-171450">
              <a:buFont typeface="Arial" panose="020B0604020202020204" pitchFamily="34" charset="0"/>
              <a:buChar char="•"/>
            </a:pPr>
            <a:r>
              <a:rPr lang="de-DE" baseline="0" dirty="0" smtClean="0"/>
              <a:t>Webdesign:</a:t>
            </a:r>
          </a:p>
          <a:p>
            <a:pPr marL="457200" lvl="1" indent="0">
              <a:buFont typeface="Arial" panose="020B0604020202020204" pitchFamily="34" charset="0"/>
              <a:buNone/>
            </a:pPr>
            <a:r>
              <a:rPr lang="de-DE" baseline="0" dirty="0" smtClean="0"/>
              <a:t>durch geringe Dateigröße und Skalierbarkeit Anwendung auf Websites und –</a:t>
            </a:r>
            <a:r>
              <a:rPr lang="de-DE" baseline="0" dirty="0" err="1" smtClean="0"/>
              <a:t>anwendungen</a:t>
            </a:r>
            <a:endParaRPr lang="de-DE" baseline="0" dirty="0" smtClean="0"/>
          </a:p>
          <a:p>
            <a:pPr marL="171450" lvl="0" indent="-171450">
              <a:buFont typeface="Arial" panose="020B0604020202020204" pitchFamily="34" charset="0"/>
              <a:buChar char="•"/>
            </a:pPr>
            <a:r>
              <a:rPr lang="de-DE" baseline="0" dirty="0" smtClean="0"/>
              <a:t>Animation:</a:t>
            </a:r>
          </a:p>
          <a:p>
            <a:pPr marL="457200" lvl="1" indent="0">
              <a:buFont typeface="Arial" panose="020B0604020202020204" pitchFamily="34" charset="0"/>
              <a:buNone/>
            </a:pPr>
            <a:r>
              <a:rPr lang="de-DE" baseline="0" dirty="0" smtClean="0"/>
              <a:t>Einsatz in animierten Videos und Spielen (Vektorgrafiken sind leicht animier- und manipulierbar)</a:t>
            </a:r>
          </a:p>
          <a:p>
            <a:pPr marL="457200" lvl="1" indent="0">
              <a:buFont typeface="Arial" panose="020B0604020202020204" pitchFamily="34" charset="0"/>
              <a:buNone/>
            </a:pPr>
            <a:endParaRPr lang="de-DE" baseline="0" dirty="0" smtClean="0"/>
          </a:p>
          <a:p>
            <a:pPr marL="0" lvl="0" indent="0">
              <a:buFont typeface="Arial" panose="020B0604020202020204" pitchFamily="34" charset="0"/>
              <a:buNone/>
            </a:pPr>
            <a:r>
              <a:rPr lang="de-DE" baseline="0" dirty="0" smtClean="0"/>
              <a:t>Spezielle Software zur Erstellung Vektorgrafik notwendig. z.B.:</a:t>
            </a:r>
          </a:p>
          <a:p>
            <a:pPr marL="0" lvl="0" indent="0">
              <a:buFont typeface="Arial" panose="020B0604020202020204" pitchFamily="34" charset="0"/>
              <a:buNone/>
            </a:pPr>
            <a:r>
              <a:rPr lang="de-DE" baseline="0" dirty="0" smtClean="0"/>
              <a:t>Adobe Illustrator, </a:t>
            </a:r>
            <a:r>
              <a:rPr lang="de-DE" baseline="0" dirty="0" err="1" smtClean="0"/>
              <a:t>CorelDraw</a:t>
            </a:r>
            <a:r>
              <a:rPr lang="de-DE" baseline="0" dirty="0" smtClean="0"/>
              <a:t>, </a:t>
            </a:r>
            <a:r>
              <a:rPr lang="de-DE" baseline="0" dirty="0" err="1" smtClean="0"/>
              <a:t>Inkscape</a:t>
            </a:r>
            <a:r>
              <a:rPr lang="de-DE" baseline="0" dirty="0" smtClean="0"/>
              <a:t>, </a:t>
            </a:r>
            <a:r>
              <a:rPr lang="de-DE" baseline="0" dirty="0" err="1" smtClean="0"/>
              <a:t>Affinity</a:t>
            </a:r>
            <a:r>
              <a:rPr lang="de-DE" baseline="0" dirty="0" smtClean="0"/>
              <a:t> Designer, </a:t>
            </a:r>
            <a:r>
              <a:rPr lang="de-DE" baseline="0" dirty="0" err="1" smtClean="0"/>
              <a:t>Affinity</a:t>
            </a:r>
            <a:r>
              <a:rPr lang="de-DE" baseline="0" dirty="0" smtClean="0"/>
              <a:t> Publisher</a:t>
            </a:r>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5</a:t>
            </a:fld>
            <a:endParaRPr lang="de-DE" dirty="0"/>
          </a:p>
        </p:txBody>
      </p:sp>
      <p:sp>
        <p:nvSpPr>
          <p:cNvPr id="5" name="Datumsplatzhalter 4"/>
          <p:cNvSpPr>
            <a:spLocks noGrp="1"/>
          </p:cNvSpPr>
          <p:nvPr>
            <p:ph type="dt" idx="11"/>
          </p:nvPr>
        </p:nvSpPr>
        <p:spPr/>
        <p:txBody>
          <a:bodyPr/>
          <a:lstStyle/>
          <a:p>
            <a:fld id="{16D3EB7A-8921-4327-9246-B4063C9B182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SVG – vom w3c empfohlen als</a:t>
            </a:r>
            <a:r>
              <a:rPr lang="de-DE" baseline="0" dirty="0" smtClean="0"/>
              <a:t> </a:t>
            </a:r>
            <a:r>
              <a:rPr lang="de-DE" sz="1200" b="0" i="0" kern="1200" dirty="0" smtClean="0">
                <a:solidFill>
                  <a:schemeClr val="tx1"/>
                </a:solidFill>
                <a:effectLst/>
                <a:latin typeface="+mn-lt"/>
                <a:ea typeface="+mn-ea"/>
                <a:cs typeface="+mn-cs"/>
              </a:rPr>
              <a:t>Spezifikation für die Beschreibung zweidimensionaler Vektorgrafiken,</a:t>
            </a:r>
          </a:p>
          <a:p>
            <a:r>
              <a:rPr lang="de-DE" sz="1200" b="1" i="0" kern="1200" dirty="0" smtClean="0">
                <a:solidFill>
                  <a:schemeClr val="tx1"/>
                </a:solidFill>
                <a:effectLst/>
                <a:latin typeface="+mn-lt"/>
                <a:ea typeface="+mn-ea"/>
                <a:cs typeface="+mn-cs"/>
              </a:rPr>
              <a:t>          </a:t>
            </a:r>
            <a:r>
              <a:rPr lang="de-DE" sz="1200" b="0" i="0" kern="1200" dirty="0" smtClean="0">
                <a:solidFill>
                  <a:schemeClr val="tx1"/>
                </a:solidFill>
                <a:effectLst/>
                <a:latin typeface="+mn-lt"/>
                <a:ea typeface="+mn-ea"/>
                <a:cs typeface="+mn-cs"/>
              </a:rPr>
              <a:t>Open Source und plattformübergreifend,</a:t>
            </a:r>
          </a:p>
          <a:p>
            <a:r>
              <a:rPr lang="de-DE" sz="1200" b="0" i="0" kern="1200" dirty="0" smtClean="0">
                <a:solidFill>
                  <a:schemeClr val="tx1"/>
                </a:solidFill>
                <a:effectLst/>
                <a:latin typeface="+mn-lt"/>
                <a:ea typeface="+mn-ea"/>
                <a:cs typeface="+mn-cs"/>
              </a:rPr>
              <a:t>          XML-Sprache galt als optimale Lösung zur Darstellung solcher Grafiken, sogar in animierter Form. </a:t>
            </a:r>
          </a:p>
          <a:p>
            <a:r>
              <a:rPr lang="de-DE" sz="1200" b="0" i="0" kern="1200" dirty="0" smtClean="0">
                <a:solidFill>
                  <a:schemeClr val="tx1"/>
                </a:solidFill>
                <a:effectLst/>
                <a:latin typeface="+mn-lt"/>
                <a:ea typeface="+mn-ea"/>
                <a:cs typeface="+mn-cs"/>
              </a:rPr>
              <a:t>Quelle:</a:t>
            </a:r>
            <a:r>
              <a:rPr lang="de-DE" sz="1200" b="0" i="0" kern="1200" baseline="0" dirty="0" smtClean="0">
                <a:solidFill>
                  <a:schemeClr val="tx1"/>
                </a:solidFill>
                <a:effectLst/>
                <a:latin typeface="+mn-lt"/>
                <a:ea typeface="+mn-ea"/>
                <a:cs typeface="+mn-cs"/>
              </a:rPr>
              <a:t> </a:t>
            </a:r>
            <a:r>
              <a:rPr lang="de-DE" dirty="0" smtClean="0">
                <a:hlinkClick r:id="rId3"/>
              </a:rPr>
              <a:t>SVG-Format: Einbindung von SVG-Vektorgrafiken - IONOS AT</a:t>
            </a:r>
            <a:endParaRPr lang="de-DE" dirty="0" smtClean="0"/>
          </a:p>
          <a:p>
            <a:endParaRPr lang="de-DE" dirty="0" smtClean="0"/>
          </a:p>
          <a:p>
            <a:r>
              <a:rPr lang="de-DE" dirty="0" smtClean="0"/>
              <a:t>AI – kleine Dateien, vielseitig, unterstützen mehrere Ebenen</a:t>
            </a:r>
            <a:r>
              <a:rPr lang="de-DE" baseline="0" dirty="0" smtClean="0"/>
              <a:t> +</a:t>
            </a:r>
            <a:r>
              <a:rPr lang="de-DE" dirty="0" smtClean="0"/>
              <a:t> Transparenz </a:t>
            </a:r>
          </a:p>
          <a:p>
            <a:endParaRPr lang="de-DE" dirty="0" smtClean="0"/>
          </a:p>
          <a:p>
            <a:r>
              <a:rPr lang="de-DE" dirty="0" smtClean="0"/>
              <a:t>EPS - </a:t>
            </a:r>
            <a:r>
              <a:rPr lang="de-DE" sz="1200" b="0" i="0" kern="1200" dirty="0" smtClean="0">
                <a:solidFill>
                  <a:schemeClr val="tx1"/>
                </a:solidFill>
                <a:effectLst/>
                <a:latin typeface="+mn-lt"/>
                <a:ea typeface="+mn-ea"/>
                <a:cs typeface="+mn-cs"/>
              </a:rPr>
              <a:t>Die EPS-Datei gilt als </a:t>
            </a:r>
            <a:r>
              <a:rPr lang="de-DE" sz="1200" b="1" i="0" kern="1200" dirty="0" smtClean="0">
                <a:solidFill>
                  <a:schemeClr val="tx1"/>
                </a:solidFill>
                <a:effectLst/>
                <a:latin typeface="+mn-lt"/>
                <a:ea typeface="+mn-ea"/>
                <a:cs typeface="+mn-cs"/>
              </a:rPr>
              <a:t>Grundlage für das heutige PDF</a:t>
            </a:r>
            <a:r>
              <a:rPr lang="de-DE" sz="1200" b="0" i="0" kern="1200" dirty="0" smtClean="0">
                <a:solidFill>
                  <a:schemeClr val="tx1"/>
                </a:solidFill>
                <a:effectLst/>
                <a:latin typeface="+mn-lt"/>
                <a:ea typeface="+mn-ea"/>
                <a:cs typeface="+mn-cs"/>
              </a:rPr>
              <a:t>, ist allerdings mittlerweile überholt. </a:t>
            </a:r>
          </a:p>
          <a:p>
            <a:r>
              <a:rPr lang="de-DE" sz="1200" b="0" i="0" kern="1200" dirty="0" smtClean="0">
                <a:solidFill>
                  <a:schemeClr val="tx1"/>
                </a:solidFill>
                <a:effectLst/>
                <a:latin typeface="+mn-lt"/>
                <a:ea typeface="+mn-ea"/>
                <a:cs typeface="+mn-cs"/>
              </a:rPr>
              <a:t>- kann </a:t>
            </a:r>
            <a:r>
              <a:rPr lang="de-DE" sz="1200" b="1" i="0" kern="1200" dirty="0" smtClean="0">
                <a:solidFill>
                  <a:schemeClr val="tx1"/>
                </a:solidFill>
                <a:effectLst/>
                <a:latin typeface="+mn-lt"/>
                <a:ea typeface="+mn-ea"/>
                <a:cs typeface="+mn-cs"/>
              </a:rPr>
              <a:t>nicht zwischen Vektor und Bitmap unterscheiden</a:t>
            </a:r>
            <a:r>
              <a:rPr lang="de-DE" sz="1200" b="0" i="0" kern="1200" dirty="0" smtClean="0">
                <a:solidFill>
                  <a:schemeClr val="tx1"/>
                </a:solidFill>
                <a:effectLst/>
                <a:latin typeface="+mn-lt"/>
                <a:ea typeface="+mn-ea"/>
                <a:cs typeface="+mn-cs"/>
              </a:rPr>
              <a:t> und ist nicht eindeutig einer Anwendung zuzuordnen. </a:t>
            </a:r>
          </a:p>
          <a:p>
            <a:r>
              <a:rPr lang="de-DE" sz="1200" b="0" i="0" kern="1200" dirty="0" smtClean="0">
                <a:solidFill>
                  <a:schemeClr val="tx1"/>
                </a:solidFill>
                <a:effectLst/>
                <a:latin typeface="+mn-lt"/>
                <a:ea typeface="+mn-ea"/>
                <a:cs typeface="+mn-cs"/>
              </a:rPr>
              <a:t>         Daher sind </a:t>
            </a:r>
            <a:r>
              <a:rPr lang="de-DE" sz="1200" b="0" i="0" kern="1200" dirty="0" err="1" smtClean="0">
                <a:solidFill>
                  <a:schemeClr val="tx1"/>
                </a:solidFill>
                <a:effectLst/>
                <a:latin typeface="+mn-lt"/>
                <a:ea typeface="+mn-ea"/>
                <a:cs typeface="+mn-cs"/>
              </a:rPr>
              <a:t>Encapsulated</a:t>
            </a:r>
            <a:r>
              <a:rPr lang="de-DE" sz="1200" b="0" i="0" kern="1200" dirty="0" smtClean="0">
                <a:solidFill>
                  <a:schemeClr val="tx1"/>
                </a:solidFill>
                <a:effectLst/>
                <a:latin typeface="+mn-lt"/>
                <a:ea typeface="+mn-ea"/>
                <a:cs typeface="+mn-cs"/>
              </a:rPr>
              <a:t> PostScripts nur noch selten anzutreffen.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         EPS-Dateien beinhalten meistens ein Vorschaubild in den </a:t>
            </a:r>
            <a:r>
              <a:rPr lang="de-DE" sz="1200" b="0" i="0" u="sng" kern="1200" dirty="0" smtClean="0">
                <a:solidFill>
                  <a:schemeClr val="tx1"/>
                </a:solidFill>
                <a:effectLst/>
                <a:latin typeface="+mn-lt"/>
                <a:ea typeface="+mn-ea"/>
                <a:cs typeface="+mn-cs"/>
                <a:hlinkClick r:id="rId4" tooltip="Bildformate im Überblick"/>
              </a:rPr>
              <a:t>Bildformaten</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tif</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wmf</a:t>
            </a:r>
            <a:r>
              <a:rPr lang="de-DE" sz="1200" b="0" i="0" kern="1200" dirty="0" smtClean="0">
                <a:solidFill>
                  <a:schemeClr val="tx1"/>
                </a:solidFill>
                <a:effectLst/>
                <a:latin typeface="+mn-lt"/>
                <a:ea typeface="+mn-ea"/>
                <a:cs typeface="+mn-cs"/>
              </a:rPr>
              <a:t> oder </a:t>
            </a:r>
            <a:r>
              <a:rPr lang="de-DE" sz="1200" b="0" i="0" kern="1200" dirty="0" err="1" smtClean="0">
                <a:solidFill>
                  <a:schemeClr val="tx1"/>
                </a:solidFill>
                <a:effectLst/>
                <a:latin typeface="+mn-lt"/>
                <a:ea typeface="+mn-ea"/>
                <a:cs typeface="+mn-cs"/>
              </a:rPr>
              <a:t>Pict</a:t>
            </a:r>
            <a:r>
              <a:rPr lang="de-DE" sz="1200" b="0" i="0" kern="1200" dirty="0" smtClean="0">
                <a:solidFill>
                  <a:schemeClr val="tx1"/>
                </a:solidFill>
                <a:effectLst/>
                <a:latin typeface="+mn-lt"/>
                <a:ea typeface="+mn-ea"/>
                <a:cs typeface="+mn-cs"/>
              </a:rPr>
              <a:t> je nach Betriebssystem (In Programmiersprache PostScript „gekapselte“ Bildformate)</a:t>
            </a:r>
          </a:p>
          <a:p>
            <a:endParaRPr lang="de-DE"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Quelle : </a:t>
            </a:r>
            <a:r>
              <a:rPr lang="de-DE" dirty="0" smtClean="0">
                <a:hlinkClick r:id="rId5"/>
              </a:rPr>
              <a:t>Was ist eine EPS-Datei und wie öffnet man diese? - IONOS AT</a:t>
            </a:r>
            <a:endParaRPr lang="de-DE" dirty="0" smtClean="0"/>
          </a:p>
          <a:p>
            <a:endParaRPr lang="de-DE" dirty="0" smtClean="0"/>
          </a:p>
          <a:p>
            <a:r>
              <a:rPr lang="de-DE" dirty="0" smtClean="0"/>
              <a:t>PDF - </a:t>
            </a:r>
            <a:r>
              <a:rPr lang="de-DE" sz="1200" b="0" i="0" kern="1200" dirty="0" smtClean="0">
                <a:solidFill>
                  <a:schemeClr val="tx1"/>
                </a:solidFill>
                <a:effectLst/>
                <a:latin typeface="+mn-lt"/>
                <a:ea typeface="+mn-ea"/>
                <a:cs typeface="+mn-cs"/>
              </a:rPr>
              <a:t>Format für elektronische Schriftstücke, original getreue Wiedergabe des Dokumentes unabhängig vom ursprünglichen Anwendungsprogramm, Betriebssystem oder der Hardwareplattform. </a:t>
            </a:r>
            <a:endParaRPr lang="de-DE" dirty="0" smtClean="0"/>
          </a:p>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6</a:t>
            </a:fld>
            <a:endParaRPr lang="de-DE" dirty="0"/>
          </a:p>
        </p:txBody>
      </p:sp>
      <p:sp>
        <p:nvSpPr>
          <p:cNvPr id="5" name="Datumsplatzhalter 4"/>
          <p:cNvSpPr>
            <a:spLocks noGrp="1"/>
          </p:cNvSpPr>
          <p:nvPr>
            <p:ph type="dt" idx="11"/>
          </p:nvPr>
        </p:nvSpPr>
        <p:spPr/>
        <p:txBody>
          <a:bodyPr/>
          <a:lstStyle/>
          <a:p>
            <a:fld id="{16D3EB7A-8921-4327-9246-B4063C9B182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C0893A-6CB2-4A0B-B136-483E47CDFD9C}" type="slidenum">
              <a:rPr lang="de-DE" smtClean="0"/>
              <a:t>7</a:t>
            </a:fld>
            <a:endParaRPr lang="de-DE" dirty="0"/>
          </a:p>
        </p:txBody>
      </p:sp>
      <p:sp>
        <p:nvSpPr>
          <p:cNvPr id="5" name="Datumsplatzhalter 4"/>
          <p:cNvSpPr>
            <a:spLocks noGrp="1"/>
          </p:cNvSpPr>
          <p:nvPr>
            <p:ph type="dt" idx="11"/>
          </p:nvPr>
        </p:nvSpPr>
        <p:spPr/>
        <p:txBody>
          <a:bodyPr/>
          <a:lstStyle/>
          <a:p>
            <a:fld id="{16D3EB7A-8921-4327-9246-B4063C9B182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Bei den Dateiformaten „Rastergrafik“ wollen wir die 3 wichtigsten Dateiformate „JPEG; TIFF, RAW“ besprechen und auf das Format HEIC/HEIF eingehen.</a:t>
            </a:r>
          </a:p>
          <a:p>
            <a:endParaRPr lang="de-DE" baseline="0" dirty="0" smtClean="0"/>
          </a:p>
          <a:p>
            <a:r>
              <a:rPr lang="de-DE" baseline="0" dirty="0" smtClean="0"/>
              <a:t>Digitales Bild wird über einen Sensor (Raster) generiert.</a:t>
            </a:r>
          </a:p>
          <a:p>
            <a:endParaRPr lang="de-DE" dirty="0" smtClean="0"/>
          </a:p>
          <a:p>
            <a:r>
              <a:rPr lang="de-DE" dirty="0" smtClean="0"/>
              <a:t>Essenziell:</a:t>
            </a:r>
          </a:p>
          <a:p>
            <a:r>
              <a:rPr lang="de-DE" dirty="0" smtClean="0"/>
              <a:t>Digitales Foto zeigt </a:t>
            </a:r>
            <a:r>
              <a:rPr lang="de-DE" baseline="0" dirty="0" smtClean="0"/>
              <a:t>Farb-, Helligkeitswerte und deren Abstufungen pro Farbkanal (rot, grün, blau) </a:t>
            </a:r>
            <a:r>
              <a:rPr lang="de-DE" baseline="0" dirty="0" smtClean="0">
                <a:sym typeface="Wingdings" panose="05000000000000000000" pitchFamily="2" charset="2"/>
              </a:rPr>
              <a:t> das ergibt dann das gesamte digitale Foto.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Kleinste Einheit eines digitalen Fotos = Pixel.</a:t>
            </a:r>
          </a:p>
          <a:p>
            <a:endParaRPr lang="de-DE" baseline="0" dirty="0" smtClean="0">
              <a:sym typeface="Wingdings" panose="05000000000000000000" pitchFamily="2" charset="2"/>
            </a:endParaRPr>
          </a:p>
          <a:p>
            <a:r>
              <a:rPr lang="de-DE" baseline="0" dirty="0" smtClean="0"/>
              <a:t>Farb-, Helligkeitswerte und deren Abstufungen pro Farbkanal werden im Pixel gespeichert, ggf. Transparenz (True Color + Transparenz = 32 Bit Farbtiefe = 4.294.967.296 </a:t>
            </a:r>
            <a:r>
              <a:rPr lang="de-DE" baseline="0" dirty="0" smtClean="0">
                <a:sym typeface="Wingdings" panose="05000000000000000000" pitchFamily="2" charset="2"/>
              </a:rPr>
              <a:t> 4 Milliarden 294 Millionen 967 Tausend 296</a:t>
            </a:r>
            <a:r>
              <a:rPr lang="de-DE" baseline="0" dirty="0" smtClean="0"/>
              <a:t>).</a:t>
            </a:r>
          </a:p>
          <a:p>
            <a:endParaRPr lang="de-DE" baseline="0" dirty="0" smtClean="0"/>
          </a:p>
          <a:p>
            <a:r>
              <a:rPr lang="de-DE" baseline="0" dirty="0" smtClean="0"/>
              <a:t>Anzahl der Abstufungen ist nicht gleich der Farbanzahl die abgebildet werden kann.</a:t>
            </a:r>
          </a:p>
          <a:p>
            <a:endParaRPr lang="de-DE" baseline="0" dirty="0" smtClean="0"/>
          </a:p>
          <a:p>
            <a:r>
              <a:rPr lang="de-DE" sz="1200" b="0" i="0" kern="1200" dirty="0" smtClean="0">
                <a:solidFill>
                  <a:schemeClr val="tx1"/>
                </a:solidFill>
                <a:effectLst/>
                <a:latin typeface="+mn-lt"/>
                <a:ea typeface="+mn-ea"/>
                <a:cs typeface="+mn-cs"/>
              </a:rPr>
              <a:t>Erst der Zusammenhang aus der Art der Farbdefinition (Farbkanäle und ihre Anzahl, Tabellen, …) sowie der Angabe der Abstufungen (in Bit) ergibt die maximal mögliche Farbtiefe.</a:t>
            </a:r>
          </a:p>
          <a:p>
            <a:endParaRPr lang="de-DE"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Die </a:t>
            </a:r>
            <a:r>
              <a:rPr lang="de-DE" sz="1200" b="1" i="0" kern="1200" dirty="0" smtClean="0">
                <a:solidFill>
                  <a:schemeClr val="tx1"/>
                </a:solidFill>
                <a:effectLst/>
                <a:latin typeface="+mn-lt"/>
                <a:ea typeface="+mn-ea"/>
                <a:cs typeface="+mn-cs"/>
              </a:rPr>
              <a:t>Farbtiefe</a:t>
            </a:r>
            <a:r>
              <a:rPr lang="de-DE" sz="1200" b="0" i="0" kern="1200" dirty="0" smtClean="0">
                <a:solidFill>
                  <a:schemeClr val="tx1"/>
                </a:solidFill>
                <a:effectLst/>
                <a:latin typeface="+mn-lt"/>
                <a:ea typeface="+mn-ea"/>
                <a:cs typeface="+mn-cs"/>
              </a:rPr>
              <a:t> ist also die mathematische Basis der tatsächlichen Farbinformation.</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8</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C0893A-6CB2-4A0B-B136-483E47CDFD9C}" type="slidenum">
              <a:rPr lang="de-DE" smtClean="0"/>
              <a:t>9</a:t>
            </a:fld>
            <a:endParaRPr lang="de-DE" dirty="0"/>
          </a:p>
        </p:txBody>
      </p:sp>
      <p:sp>
        <p:nvSpPr>
          <p:cNvPr id="5" name="Datumsplatzhalter 4"/>
          <p:cNvSpPr>
            <a:spLocks noGrp="1"/>
          </p:cNvSpPr>
          <p:nvPr>
            <p:ph type="dt" idx="11"/>
          </p:nvPr>
        </p:nvSpPr>
        <p:spPr/>
        <p:txBody>
          <a:bodyPr/>
          <a:lstStyle/>
          <a:p>
            <a:fld id="{AF7BC938-8A4C-4036-86AB-37F135F070FF}" type="datetime1">
              <a:rPr lang="de-DE" smtClean="0"/>
              <a:t>04.12.2024</a:t>
            </a:fld>
            <a:endParaRPr lang="de-DE"/>
          </a:p>
        </p:txBody>
      </p:sp>
    </p:spTree>
    <p:extLst>
      <p:ext uri="{BB962C8B-B14F-4D97-AF65-F5344CB8AC3E}">
        <p14:creationId xmlns:p14="http://schemas.microsoft.com/office/powerpoint/2010/main" val="110994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D3A9CF88-B6C5-48EC-B28D-9221404A353A}" type="datetime1">
              <a:rPr lang="de-DE" smtClean="0"/>
              <a:t>04.12.2024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F0FE2AF-E977-4673-B6EC-2CAD85ABEB22}" type="slidenum">
              <a:rPr lang="de-DE"/>
              <a:pPr>
                <a:defRPr/>
              </a:pPr>
              <a:t>‹Nr.›</a:t>
            </a:fld>
            <a:endParaRPr lang="de-DE"/>
          </a:p>
        </p:txBody>
      </p:sp>
    </p:spTree>
    <p:extLst>
      <p:ext uri="{BB962C8B-B14F-4D97-AF65-F5344CB8AC3E}">
        <p14:creationId xmlns:p14="http://schemas.microsoft.com/office/powerpoint/2010/main" val="1706527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3C5EF93-E2DB-4A30-8732-5F68D7780EAB}" type="datetime1">
              <a:rPr lang="de-DE" smtClean="0"/>
              <a:t>04.12.2024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96D4EE8-06CB-4227-98A6-8B47A105B2B6}" type="slidenum">
              <a:rPr lang="de-DE"/>
              <a:pPr>
                <a:defRPr/>
              </a:pPr>
              <a:t>‹Nr.›</a:t>
            </a:fld>
            <a:endParaRPr lang="de-DE"/>
          </a:p>
        </p:txBody>
      </p:sp>
    </p:spTree>
    <p:extLst>
      <p:ext uri="{BB962C8B-B14F-4D97-AF65-F5344CB8AC3E}">
        <p14:creationId xmlns:p14="http://schemas.microsoft.com/office/powerpoint/2010/main" val="427545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572F21F5-9D18-4578-9C52-E1D755407FEA}" type="datetime1">
              <a:rPr lang="de-DE" smtClean="0"/>
              <a:t>04.12.2024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49F64E47-E606-476F-A2C0-7A4E819175A1}" type="slidenum">
              <a:rPr lang="de-DE"/>
              <a:pPr>
                <a:defRPr/>
              </a:pPr>
              <a:t>‹Nr.›</a:t>
            </a:fld>
            <a:endParaRPr lang="de-DE"/>
          </a:p>
        </p:txBody>
      </p:sp>
    </p:spTree>
    <p:extLst>
      <p:ext uri="{BB962C8B-B14F-4D97-AF65-F5344CB8AC3E}">
        <p14:creationId xmlns:p14="http://schemas.microsoft.com/office/powerpoint/2010/main" val="109988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163F3674-89A7-47A4-BD43-1A50AE11853D}" type="datetime1">
              <a:rPr lang="de-DE" smtClean="0"/>
              <a:t>04.12.2024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53091CF-0F91-4684-B94E-3327BBD913EC}" type="slidenum">
              <a:rPr lang="de-DE"/>
              <a:pPr>
                <a:defRPr/>
              </a:pPr>
              <a:t>‹Nr.›</a:t>
            </a:fld>
            <a:endParaRPr lang="de-DE"/>
          </a:p>
        </p:txBody>
      </p:sp>
    </p:spTree>
    <p:extLst>
      <p:ext uri="{BB962C8B-B14F-4D97-AF65-F5344CB8AC3E}">
        <p14:creationId xmlns:p14="http://schemas.microsoft.com/office/powerpoint/2010/main" val="374072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BFD7B94B-CFCC-4591-A1DC-D455C68F75BB}" type="datetime1">
              <a:rPr lang="de-DE" smtClean="0"/>
              <a:t>04.12.2024</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52691A3-58A5-4501-8A26-5DE6CA143D62}" type="slidenum">
              <a:rPr lang="de-DE"/>
              <a:pPr>
                <a:defRPr/>
              </a:pPr>
              <a:t>‹Nr.›</a:t>
            </a:fld>
            <a:endParaRPr lang="de-DE"/>
          </a:p>
        </p:txBody>
      </p:sp>
    </p:spTree>
    <p:extLst>
      <p:ext uri="{BB962C8B-B14F-4D97-AF65-F5344CB8AC3E}">
        <p14:creationId xmlns:p14="http://schemas.microsoft.com/office/powerpoint/2010/main" val="220920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DE2523CD-8AE7-4B8E-BF43-481478CA1A98}" type="datetime1">
              <a:rPr lang="de-DE" smtClean="0"/>
              <a:t>04.12.2024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104073D-FB7D-4653-83D5-AB584B233197}" type="slidenum">
              <a:rPr lang="de-DE"/>
              <a:pPr>
                <a:defRPr/>
              </a:pPr>
              <a:t>‹Nr.›</a:t>
            </a:fld>
            <a:endParaRPr lang="de-DE"/>
          </a:p>
        </p:txBody>
      </p:sp>
    </p:spTree>
    <p:extLst>
      <p:ext uri="{BB962C8B-B14F-4D97-AF65-F5344CB8AC3E}">
        <p14:creationId xmlns:p14="http://schemas.microsoft.com/office/powerpoint/2010/main" val="3615174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FA8694BE-AEC5-45E7-A369-CB0B1BEC39A3}" type="datetime1">
              <a:rPr lang="de-DE" smtClean="0"/>
              <a:t>04.12.2024</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155BA4C9-3CE8-44B2-A41F-C803D69F9797}" type="slidenum">
              <a:rPr lang="de-DE"/>
              <a:pPr>
                <a:defRPr/>
              </a:pPr>
              <a:t>‹Nr.›</a:t>
            </a:fld>
            <a:endParaRPr lang="de-DE"/>
          </a:p>
        </p:txBody>
      </p:sp>
    </p:spTree>
    <p:extLst>
      <p:ext uri="{BB962C8B-B14F-4D97-AF65-F5344CB8AC3E}">
        <p14:creationId xmlns:p14="http://schemas.microsoft.com/office/powerpoint/2010/main" val="37443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C22197E3-1D6C-4E86-8494-C2E76F261C1A}" type="datetime1">
              <a:rPr lang="de-DE" smtClean="0"/>
              <a:t>04.12.2024</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54344F22-0169-4967-A898-CD9FC790EFA8}" type="slidenum">
              <a:rPr lang="de-DE"/>
              <a:pPr>
                <a:defRPr/>
              </a:pPr>
              <a:t>‹Nr.›</a:t>
            </a:fld>
            <a:endParaRPr lang="de-DE"/>
          </a:p>
        </p:txBody>
      </p:sp>
    </p:spTree>
    <p:extLst>
      <p:ext uri="{BB962C8B-B14F-4D97-AF65-F5344CB8AC3E}">
        <p14:creationId xmlns:p14="http://schemas.microsoft.com/office/powerpoint/2010/main" val="211692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C17987C5-7FAA-4F0C-8D9D-80771F31EF4B}" type="datetime1">
              <a:rPr lang="de-DE" smtClean="0"/>
              <a:t>04.12.2024</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734E359F-457F-4C11-B909-C9DF12C6B82E}" type="slidenum">
              <a:rPr lang="de-DE"/>
              <a:pPr>
                <a:defRPr/>
              </a:pPr>
              <a:t>‹Nr.›</a:t>
            </a:fld>
            <a:endParaRPr lang="de-DE"/>
          </a:p>
        </p:txBody>
      </p:sp>
    </p:spTree>
    <p:extLst>
      <p:ext uri="{BB962C8B-B14F-4D97-AF65-F5344CB8AC3E}">
        <p14:creationId xmlns:p14="http://schemas.microsoft.com/office/powerpoint/2010/main" val="396080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B17CE880-CC25-42AF-A5AC-F106F94A1EAA}" type="datetime1">
              <a:rPr lang="de-DE" smtClean="0"/>
              <a:t>04.12.2024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D94E9CC-A3FF-481B-BFD5-8C9221FF6F12}" type="slidenum">
              <a:rPr lang="de-DE"/>
              <a:pPr>
                <a:defRPr/>
              </a:pPr>
              <a:t>‹Nr.›</a:t>
            </a:fld>
            <a:endParaRPr lang="de-DE"/>
          </a:p>
        </p:txBody>
      </p:sp>
    </p:spTree>
    <p:extLst>
      <p:ext uri="{BB962C8B-B14F-4D97-AF65-F5344CB8AC3E}">
        <p14:creationId xmlns:p14="http://schemas.microsoft.com/office/powerpoint/2010/main" val="2796276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238516CF-9677-4075-9640-40BED6EF2C4B}" type="datetime1">
              <a:rPr lang="de-DE" smtClean="0"/>
              <a:t>04.12.2024</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F5C7894-47F2-46CC-B0DA-9F1A8F98B1BA}" type="slidenum">
              <a:rPr lang="de-DE"/>
              <a:pPr>
                <a:defRPr/>
              </a:pPr>
              <a:t>‹Nr.›</a:t>
            </a:fld>
            <a:endParaRPr lang="de-DE"/>
          </a:p>
        </p:txBody>
      </p:sp>
    </p:spTree>
    <p:extLst>
      <p:ext uri="{BB962C8B-B14F-4D97-AF65-F5344CB8AC3E}">
        <p14:creationId xmlns:p14="http://schemas.microsoft.com/office/powerpoint/2010/main" val="71914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4DFAC10-8AE5-4898-9AFF-525AB81AF88A}" type="datetime1">
              <a:rPr lang="de-DE" smtClean="0"/>
              <a:t>04.12.2024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206AAE-BC78-4CCC-8714-8E5E4D580BFC}"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canon.de/pro/infobank/image-file-type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canon.de/pro/infobank/image-file-type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canon.de/pro/infobank/image-file-types/" TargetMode="External"/><Relationship Id="rId5" Type="http://schemas.openxmlformats.org/officeDocument/2006/relationships/image" Target="../media/image2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2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fotowissen.eu/c2pa-signatur-als-echtheitszertifikat-fuer-fotografien/"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hyperlink" Target="Musterbilder/Beurteilung_Belichtung_JR1A5045.CR3.dop" TargetMode="External"/><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 Id="rId1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Musterbilder/Gradiationskurve__R1A5959.CR3" TargetMode="External"/><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hyperlink" Target="https://de.wikipedia.org/wiki/Datei:Punktdichte+Farbtiefe.svg" TargetMode="External"/><Relationship Id="rId13" Type="http://schemas.openxmlformats.org/officeDocument/2006/relationships/hyperlink" Target="https://www.traum-urlaub-florida.de/immobilien-florida/lexikon-rund-um-die-immobilie.html" TargetMode="External"/><Relationship Id="rId3" Type="http://schemas.openxmlformats.org/officeDocument/2006/relationships/image" Target="../media/image1.png"/><Relationship Id="rId7" Type="http://schemas.openxmlformats.org/officeDocument/2006/relationships/hyperlink" Target="https://99designs.de/blog/design-tipps/bilddateiformate/" TargetMode="External"/><Relationship Id="rId12" Type="http://schemas.openxmlformats.org/officeDocument/2006/relationships/hyperlink" Target="https://www.digitalphoto.de/ratgeber/histogramm-unterschied-raw-jpeg-100366465.html"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ww.ionos.de/digitalguide/websites/webdesign/was-ist-eine-vektorgrafik/" TargetMode="External"/><Relationship Id="rId11" Type="http://schemas.openxmlformats.org/officeDocument/2006/relationships/hyperlink" Target="https://www.digitipps.ch/fototechnik/histogramm-interpretieren/" TargetMode="External"/><Relationship Id="rId5" Type="http://schemas.openxmlformats.org/officeDocument/2006/relationships/hyperlink" Target="https://de.wikipedia.org/wiki/Digitalkamera#/media/Datei:Chipincamera.jpg" TargetMode="External"/><Relationship Id="rId10" Type="http://schemas.openxmlformats.org/officeDocument/2006/relationships/hyperlink" Target="https://michaellenhart.at/falsche-farbprofile/" TargetMode="External"/><Relationship Id="rId4" Type="http://schemas.openxmlformats.org/officeDocument/2006/relationships/image" Target="../media/image2.png"/><Relationship Id="rId9" Type="http://schemas.openxmlformats.org/officeDocument/2006/relationships/hyperlink" Target="https://www.fotoespresso.de/wp-content/uploads/2024/02/fotoespresso_24-1.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683568" y="2130425"/>
            <a:ext cx="7774632" cy="2234679"/>
          </a:xfrm>
        </p:spPr>
        <p:txBody>
          <a:bodyPr anchor="t"/>
          <a:lstStyle/>
          <a:p>
            <a:pPr eaLnBrk="1" hangingPunct="1"/>
            <a:r>
              <a:rPr lang="de-DE" altLang="de-DE" sz="4000" b="1" dirty="0"/>
              <a:t/>
            </a:r>
            <a:br>
              <a:rPr lang="de-DE" altLang="de-DE" sz="4000" b="1" dirty="0"/>
            </a:br>
            <a:r>
              <a:rPr lang="de-DE" altLang="de-DE" sz="4000" b="1" smtClean="0"/>
              <a:t>„</a:t>
            </a:r>
            <a:r>
              <a:rPr lang="de-DE" sz="4000" b="1"/>
              <a:t> </a:t>
            </a:r>
            <a:r>
              <a:rPr lang="de-DE" sz="4000" b="1" smtClean="0"/>
              <a:t>Digitale Bilddateiformate</a:t>
            </a:r>
            <a:r>
              <a:rPr lang="de-DE" altLang="de-DE" sz="4000" b="1" dirty="0" smtClean="0"/>
              <a:t>“</a:t>
            </a:r>
            <a:br>
              <a:rPr lang="de-DE" altLang="de-DE" sz="4000" b="1" dirty="0" smtClean="0"/>
            </a:br>
            <a:endParaRPr lang="de-DE" altLang="de-DE" sz="40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2" name="Textfeld 1"/>
          <p:cNvSpPr txBox="1"/>
          <p:nvPr/>
        </p:nvSpPr>
        <p:spPr>
          <a:xfrm>
            <a:off x="326132" y="5547359"/>
            <a:ext cx="7705104" cy="738664"/>
          </a:xfrm>
          <a:prstGeom prst="rect">
            <a:avLst/>
          </a:prstGeom>
          <a:noFill/>
        </p:spPr>
        <p:txBody>
          <a:bodyPr wrap="square" rtlCol="0">
            <a:spAutoFit/>
          </a:bodyPr>
          <a:lstStyle/>
          <a:p>
            <a:r>
              <a:rPr lang="de-DE" sz="1200" dirty="0" smtClean="0"/>
              <a:t>Autor: Rudolf Franz Schlosser, BSW Fotogruppe Villingen-Schwenningen</a:t>
            </a:r>
          </a:p>
          <a:p>
            <a:r>
              <a:rPr lang="de-DE" sz="1200" dirty="0" smtClean="0"/>
              <a:t>August 2024</a:t>
            </a:r>
          </a:p>
          <a:p>
            <a:endParaRPr lang="de-DE"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20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23850" y="2137350"/>
            <a:ext cx="8351838" cy="4339650"/>
          </a:xfrm>
          <a:prstGeom prst="rect">
            <a:avLst/>
          </a:prstGeom>
          <a:noFill/>
        </p:spPr>
        <p:txBody>
          <a:bodyPr wrap="square" rtlCol="0">
            <a:spAutoFit/>
          </a:bodyPr>
          <a:lstStyle/>
          <a:p>
            <a:r>
              <a:rPr lang="de-DE" b="1" dirty="0" smtClean="0"/>
              <a:t>Farbtiefen von Dateien: </a:t>
            </a:r>
          </a:p>
          <a:p>
            <a:r>
              <a:rPr lang="de-DE" b="1" dirty="0" smtClean="0"/>
              <a:t> </a:t>
            </a:r>
          </a:p>
          <a:p>
            <a:pPr marL="285750" indent="-285750">
              <a:buFont typeface="Arial" panose="020B0604020202020204" pitchFamily="34" charset="0"/>
              <a:buChar char="•"/>
            </a:pPr>
            <a:r>
              <a:rPr lang="de-DE" b="1" dirty="0" smtClean="0"/>
              <a:t>JPEG </a:t>
            </a:r>
            <a:r>
              <a:rPr lang="de-DE" dirty="0" smtClean="0"/>
              <a:t>=</a:t>
            </a:r>
            <a:r>
              <a:rPr lang="de-DE" b="1" dirty="0" smtClean="0"/>
              <a:t> </a:t>
            </a:r>
            <a:r>
              <a:rPr lang="de-DE" dirty="0" smtClean="0"/>
              <a:t> 8 Bit = 2</a:t>
            </a:r>
            <a:r>
              <a:rPr lang="de-DE" baseline="30000" dirty="0" smtClean="0"/>
              <a:t>8 </a:t>
            </a:r>
            <a:r>
              <a:rPr lang="de-DE" dirty="0" smtClean="0"/>
              <a:t>= 256 Informationsebenen für jeden Farbkanal (</a:t>
            </a:r>
            <a:r>
              <a:rPr lang="de-DE" dirty="0" err="1" smtClean="0"/>
              <a:t>rt</a:t>
            </a:r>
            <a:r>
              <a:rPr lang="de-DE" dirty="0" smtClean="0"/>
              <a:t>, </a:t>
            </a:r>
            <a:r>
              <a:rPr lang="de-DE" dirty="0" err="1" smtClean="0"/>
              <a:t>gn</a:t>
            </a:r>
            <a:r>
              <a:rPr lang="de-DE" dirty="0" smtClean="0"/>
              <a:t>, </a:t>
            </a:r>
            <a:r>
              <a:rPr lang="de-DE" dirty="0" err="1" smtClean="0"/>
              <a:t>bl</a:t>
            </a:r>
            <a:r>
              <a:rPr lang="de-DE" dirty="0" smtClean="0"/>
              <a:t>) = 16,8 Mio. Farben möglich darstellbar (256x256x256),</a:t>
            </a:r>
            <a:r>
              <a:rPr lang="de-DE" baseline="30000" dirty="0" smtClean="0"/>
              <a:t> </a:t>
            </a:r>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r>
              <a:rPr lang="de-DE" b="1" dirty="0" smtClean="0"/>
              <a:t>HEIF/HEIC </a:t>
            </a:r>
            <a:r>
              <a:rPr lang="de-DE" dirty="0" smtClean="0"/>
              <a:t>=</a:t>
            </a:r>
            <a:r>
              <a:rPr lang="de-DE" b="1" dirty="0" smtClean="0"/>
              <a:t> </a:t>
            </a:r>
            <a:r>
              <a:rPr lang="de-DE" dirty="0" smtClean="0"/>
              <a:t>10 Bit = 2</a:t>
            </a:r>
            <a:r>
              <a:rPr lang="de-DE" baseline="30000" dirty="0" smtClean="0"/>
              <a:t>10 </a:t>
            </a:r>
            <a:r>
              <a:rPr lang="de-DE" dirty="0"/>
              <a:t>= </a:t>
            </a:r>
            <a:r>
              <a:rPr lang="de-DE" dirty="0" smtClean="0"/>
              <a:t>1024 = </a:t>
            </a:r>
            <a:r>
              <a:rPr lang="de-DE" dirty="0"/>
              <a:t>Informationsebenen für jeden Farbkanal (</a:t>
            </a:r>
            <a:r>
              <a:rPr lang="de-DE" dirty="0" err="1"/>
              <a:t>rt</a:t>
            </a:r>
            <a:r>
              <a:rPr lang="de-DE" dirty="0"/>
              <a:t>, </a:t>
            </a:r>
            <a:r>
              <a:rPr lang="de-DE" dirty="0" err="1"/>
              <a:t>gn</a:t>
            </a:r>
            <a:r>
              <a:rPr lang="de-DE" dirty="0"/>
              <a:t>, </a:t>
            </a:r>
            <a:r>
              <a:rPr lang="de-DE" dirty="0" err="1"/>
              <a:t>bl</a:t>
            </a:r>
            <a:r>
              <a:rPr lang="de-DE" dirty="0"/>
              <a:t>) = </a:t>
            </a:r>
            <a:r>
              <a:rPr lang="de-DE" dirty="0" smtClean="0"/>
              <a:t>1,07 Milliarden Farben </a:t>
            </a:r>
            <a:r>
              <a:rPr lang="de-DE" dirty="0"/>
              <a:t>möglich darstellbar </a:t>
            </a:r>
            <a:r>
              <a:rPr lang="de-DE" dirty="0" smtClean="0"/>
              <a:t>(1024x1024x1024),</a:t>
            </a:r>
            <a:r>
              <a:rPr lang="de-DE" baseline="30000" dirty="0" smtClean="0"/>
              <a:t> </a:t>
            </a:r>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r>
              <a:rPr lang="de-DE" b="1" dirty="0" smtClean="0"/>
              <a:t>RAW</a:t>
            </a:r>
            <a:r>
              <a:rPr lang="de-DE" dirty="0" smtClean="0"/>
              <a:t> = 14 Bit </a:t>
            </a:r>
            <a:r>
              <a:rPr lang="de-DE" dirty="0"/>
              <a:t>= </a:t>
            </a:r>
            <a:r>
              <a:rPr lang="de-DE" dirty="0" smtClean="0"/>
              <a:t>2</a:t>
            </a:r>
            <a:r>
              <a:rPr lang="de-DE" baseline="30000" dirty="0" smtClean="0"/>
              <a:t>14 </a:t>
            </a:r>
            <a:r>
              <a:rPr lang="de-DE" dirty="0"/>
              <a:t>= </a:t>
            </a:r>
            <a:r>
              <a:rPr lang="de-DE" dirty="0" smtClean="0"/>
              <a:t>16385 </a:t>
            </a:r>
            <a:r>
              <a:rPr lang="de-DE" dirty="0"/>
              <a:t>= Informationsebenen für jeden Farbkanal (</a:t>
            </a:r>
            <a:r>
              <a:rPr lang="de-DE" dirty="0" err="1"/>
              <a:t>rt</a:t>
            </a:r>
            <a:r>
              <a:rPr lang="de-DE" dirty="0"/>
              <a:t>, </a:t>
            </a:r>
            <a:r>
              <a:rPr lang="de-DE" dirty="0" err="1"/>
              <a:t>gn</a:t>
            </a:r>
            <a:r>
              <a:rPr lang="de-DE" dirty="0"/>
              <a:t>, </a:t>
            </a:r>
            <a:r>
              <a:rPr lang="de-DE" dirty="0" err="1"/>
              <a:t>bl</a:t>
            </a:r>
            <a:r>
              <a:rPr lang="de-DE" dirty="0"/>
              <a:t>) = </a:t>
            </a:r>
            <a:r>
              <a:rPr lang="de-DE" dirty="0" smtClean="0"/>
              <a:t>4 Billionen Farben </a:t>
            </a:r>
            <a:r>
              <a:rPr lang="de-DE" dirty="0"/>
              <a:t>möglich darstellbar (</a:t>
            </a:r>
            <a:r>
              <a:rPr lang="de-DE" dirty="0" smtClean="0"/>
              <a:t>16385x16385x16385),</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smtClean="0"/>
              <a:t>TIFF</a:t>
            </a:r>
            <a:r>
              <a:rPr lang="de-DE" dirty="0" smtClean="0"/>
              <a:t> bis zu 48 </a:t>
            </a:r>
            <a:r>
              <a:rPr lang="de-DE" dirty="0"/>
              <a:t>Bit = </a:t>
            </a:r>
            <a:r>
              <a:rPr lang="de-DE" dirty="0" smtClean="0"/>
              <a:t>2</a:t>
            </a:r>
            <a:r>
              <a:rPr lang="de-DE" baseline="30000" dirty="0" smtClean="0"/>
              <a:t>48</a:t>
            </a:r>
            <a:r>
              <a:rPr lang="de-DE" baseline="30000" dirty="0"/>
              <a:t>  </a:t>
            </a:r>
            <a:r>
              <a:rPr lang="de-DE" dirty="0" smtClean="0"/>
              <a:t>= 281.474.976.710.656 = 281 Billionen Farben möglich darstellbar.</a:t>
            </a:r>
          </a:p>
          <a:p>
            <a:r>
              <a:rPr lang="de-DE" dirty="0" smtClean="0"/>
              <a:t>Das heißt: höhere Farbtiefen lassen feinere Farbvariationen, weichere Farbübergänge und glattere Verläufe zu.</a:t>
            </a:r>
            <a:endParaRPr lang="de-DE" dirty="0"/>
          </a:p>
          <a:p>
            <a:pPr marL="285750" indent="-285750">
              <a:buFont typeface="Arial" panose="020B0604020202020204" pitchFamily="34" charset="0"/>
              <a:buChar char="•"/>
            </a:pPr>
            <a:endParaRPr lang="de-DE" b="1" dirty="0" smtClean="0"/>
          </a:p>
        </p:txBody>
      </p:sp>
      <p:sp>
        <p:nvSpPr>
          <p:cNvPr id="23"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spTree>
    <p:extLst>
      <p:ext uri="{BB962C8B-B14F-4D97-AF65-F5344CB8AC3E}">
        <p14:creationId xmlns:p14="http://schemas.microsoft.com/office/powerpoint/2010/main" val="2359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23850" y="2137350"/>
            <a:ext cx="8351838" cy="1569660"/>
          </a:xfrm>
          <a:prstGeom prst="rect">
            <a:avLst/>
          </a:prstGeom>
          <a:noFill/>
        </p:spPr>
        <p:txBody>
          <a:bodyPr wrap="square" rtlCol="0">
            <a:spAutoFit/>
          </a:bodyPr>
          <a:lstStyle/>
          <a:p>
            <a:r>
              <a:rPr lang="de-DE" b="1" dirty="0" smtClean="0"/>
              <a:t>Farbtiefen von Dateien: </a:t>
            </a:r>
          </a:p>
          <a:p>
            <a:r>
              <a:rPr lang="de-DE" b="1" dirty="0" smtClean="0"/>
              <a:t> </a:t>
            </a:r>
          </a:p>
          <a:p>
            <a:r>
              <a:rPr lang="de-DE" b="1" dirty="0"/>
              <a:t> </a:t>
            </a:r>
            <a:r>
              <a:rPr lang="de-DE" b="1" dirty="0" smtClean="0"/>
              <a:t>                               JPEG                                                                      HEIF/HEIC</a:t>
            </a:r>
          </a:p>
          <a:p>
            <a:pPr marL="285750" indent="-285750">
              <a:buFont typeface="Arial" panose="020B0604020202020204" pitchFamily="34" charset="0"/>
              <a:buChar char="•"/>
            </a:pPr>
            <a:endParaRPr lang="de-DE" b="1" baseline="30000" dirty="0"/>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endParaRPr lang="de-DE" b="1" dirty="0" smtClean="0"/>
          </a:p>
        </p:txBody>
      </p:sp>
      <p:sp>
        <p:nvSpPr>
          <p:cNvPr id="23"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805" y="3212976"/>
            <a:ext cx="386955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7322" y="3212976"/>
            <a:ext cx="3869558" cy="258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64986" y="5913642"/>
            <a:ext cx="7512587" cy="276999"/>
          </a:xfrm>
          <a:prstGeom prst="rect">
            <a:avLst/>
          </a:prstGeom>
          <a:noFill/>
        </p:spPr>
        <p:txBody>
          <a:bodyPr wrap="square" rtlCol="0">
            <a:spAutoFit/>
          </a:bodyPr>
          <a:lstStyle/>
          <a:p>
            <a:r>
              <a:rPr lang="de-DE" sz="1200" dirty="0" smtClean="0"/>
              <a:t>Quelle: </a:t>
            </a:r>
            <a:r>
              <a:rPr lang="de-DE" sz="1200" dirty="0">
                <a:hlinkClick r:id="rId7"/>
              </a:rPr>
              <a:t>Bilddateiformate: RAW, JPEG usw. - Canon Deutschland</a:t>
            </a:r>
            <a:endParaRPr lang="de-DE" sz="1200" dirty="0"/>
          </a:p>
        </p:txBody>
      </p:sp>
    </p:spTree>
    <p:extLst>
      <p:ext uri="{BB962C8B-B14F-4D97-AF65-F5344CB8AC3E}">
        <p14:creationId xmlns:p14="http://schemas.microsoft.com/office/powerpoint/2010/main" val="227250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37344" y="2001614"/>
            <a:ext cx="8267104" cy="2062103"/>
          </a:xfrm>
          <a:prstGeom prst="rect">
            <a:avLst/>
          </a:prstGeom>
          <a:noFill/>
        </p:spPr>
        <p:txBody>
          <a:bodyPr wrap="square" rtlCol="0">
            <a:spAutoFit/>
          </a:bodyPr>
          <a:lstStyle/>
          <a:p>
            <a:endParaRPr lang="de-DE" b="1" dirty="0" smtClean="0"/>
          </a:p>
          <a:p>
            <a:r>
              <a:rPr lang="de-DE" sz="2000" b="1" dirty="0" smtClean="0"/>
              <a:t>Verlustfreie und verlustbehaftete Komprimierung von Dateien: </a:t>
            </a:r>
          </a:p>
          <a:p>
            <a:endParaRPr lang="de-DE" b="1" dirty="0" smtClean="0"/>
          </a:p>
          <a:p>
            <a:pPr marL="285750" indent="-285750">
              <a:buFont typeface="Arial" panose="020B0604020202020204" pitchFamily="34" charset="0"/>
              <a:buChar char="•"/>
            </a:pPr>
            <a:r>
              <a:rPr lang="de-DE" b="1" dirty="0"/>
              <a:t>verlustbehaftete </a:t>
            </a:r>
            <a:r>
              <a:rPr lang="de-DE" b="1" dirty="0" smtClean="0"/>
              <a:t>Komprimierung </a:t>
            </a:r>
            <a:r>
              <a:rPr lang="de-DE" dirty="0" smtClean="0"/>
              <a:t>= Dateikomprimierungsalgorithmen löschen einige Daten des ursprünglichen Bildes = schlechtere Bildqualität (u.a. JPEG; HEIF/HEIC)</a:t>
            </a:r>
          </a:p>
          <a:p>
            <a:endParaRPr lang="de-DE" dirty="0" smtClean="0"/>
          </a:p>
        </p:txBody>
      </p:sp>
      <p:sp>
        <p:nvSpPr>
          <p:cNvPr id="23"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558" y="3789040"/>
            <a:ext cx="2015146" cy="220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176" y="3789040"/>
            <a:ext cx="2002626" cy="220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771800" y="3861048"/>
            <a:ext cx="2016224" cy="2369880"/>
          </a:xfrm>
          <a:prstGeom prst="rect">
            <a:avLst/>
          </a:prstGeom>
        </p:spPr>
        <p:txBody>
          <a:bodyPr wrap="square">
            <a:spAutoFit/>
          </a:bodyPr>
          <a:lstStyle/>
          <a:p>
            <a:r>
              <a:rPr lang="de-DE" sz="1200" dirty="0"/>
              <a:t>Links: stark komprimierte JPEG-Datei (niedrige Qualitätseinstellung) bzw. Datei, die wiederholt neu gespeichert wurde, mit Fehlern wie </a:t>
            </a:r>
            <a:r>
              <a:rPr lang="de-DE" sz="1200" dirty="0" err="1"/>
              <a:t>Pixelierung</a:t>
            </a:r>
            <a:r>
              <a:rPr lang="de-DE" sz="1200" dirty="0"/>
              <a:t>, Banding und Artefakten (willkürliche Farbbereiche am Himmel), fängt typischerweise an, unscharf oder </a:t>
            </a:r>
            <a:r>
              <a:rPr lang="de-DE" sz="1200" dirty="0" err="1"/>
              <a:t>verpixelt</a:t>
            </a:r>
            <a:r>
              <a:rPr lang="de-DE" sz="1200" dirty="0"/>
              <a:t> auszusehen. </a:t>
            </a:r>
            <a:endParaRPr lang="de-DE" sz="1200" dirty="0" smtClean="0"/>
          </a:p>
          <a:p>
            <a:r>
              <a:rPr lang="de-DE" sz="800" dirty="0" smtClean="0"/>
              <a:t>Quelle: </a:t>
            </a:r>
            <a:r>
              <a:rPr lang="de-DE" sz="800" dirty="0">
                <a:hlinkClick r:id="rId7"/>
              </a:rPr>
              <a:t>Bilddateiformate: RAW, JPEG usw. - Canon Deutschland</a:t>
            </a:r>
            <a:endParaRPr lang="de-DE" sz="800" dirty="0"/>
          </a:p>
        </p:txBody>
      </p:sp>
      <p:sp>
        <p:nvSpPr>
          <p:cNvPr id="4" name="Rechteck 3"/>
          <p:cNvSpPr/>
          <p:nvPr/>
        </p:nvSpPr>
        <p:spPr>
          <a:xfrm>
            <a:off x="7057950" y="3861048"/>
            <a:ext cx="1727870" cy="1815882"/>
          </a:xfrm>
          <a:prstGeom prst="rect">
            <a:avLst/>
          </a:prstGeom>
        </p:spPr>
        <p:txBody>
          <a:bodyPr wrap="square">
            <a:spAutoFit/>
          </a:bodyPr>
          <a:lstStyle/>
          <a:p>
            <a:r>
              <a:rPr lang="de-DE" sz="1200" dirty="0"/>
              <a:t>Rechts: JPEG-Datei höherer Qualität, die diese Fehler nicht aufweist, obwohl der Himmel in diesem Beispiel schon nicht so glatt wie im Idealfall abgestuft ist</a:t>
            </a:r>
            <a:r>
              <a:rPr lang="de-DE" sz="1200" dirty="0" smtClean="0"/>
              <a:t>.</a:t>
            </a:r>
          </a:p>
          <a:p>
            <a:r>
              <a:rPr lang="de-DE" sz="800" dirty="0"/>
              <a:t>Quelle: </a:t>
            </a:r>
            <a:r>
              <a:rPr lang="de-DE" sz="800" dirty="0">
                <a:hlinkClick r:id="rId7"/>
              </a:rPr>
              <a:t>Bilddateiformate: RAW, JPEG usw. - Canon Deutschland</a:t>
            </a:r>
            <a:endParaRPr lang="de-DE" sz="800" dirty="0"/>
          </a:p>
        </p:txBody>
      </p:sp>
    </p:spTree>
    <p:extLst>
      <p:ext uri="{BB962C8B-B14F-4D97-AF65-F5344CB8AC3E}">
        <p14:creationId xmlns:p14="http://schemas.microsoft.com/office/powerpoint/2010/main" val="361319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37344" y="2001614"/>
            <a:ext cx="8351838" cy="1785104"/>
          </a:xfrm>
          <a:prstGeom prst="rect">
            <a:avLst/>
          </a:prstGeom>
          <a:noFill/>
        </p:spPr>
        <p:txBody>
          <a:bodyPr wrap="square" rtlCol="0">
            <a:spAutoFit/>
          </a:bodyPr>
          <a:lstStyle/>
          <a:p>
            <a:endParaRPr lang="de-DE" b="1" dirty="0" smtClean="0"/>
          </a:p>
          <a:p>
            <a:r>
              <a:rPr lang="de-DE" sz="2000" b="1" dirty="0" smtClean="0"/>
              <a:t>Verlustfreie und verlustbehaftete Komprimierung von Dateien: </a:t>
            </a:r>
          </a:p>
          <a:p>
            <a:endParaRPr lang="de-DE" b="1" dirty="0" smtClean="0"/>
          </a:p>
          <a:p>
            <a:pPr marL="285750" indent="-285750">
              <a:buFont typeface="Arial" panose="020B0604020202020204" pitchFamily="34" charset="0"/>
              <a:buChar char="•"/>
            </a:pPr>
            <a:r>
              <a:rPr lang="de-DE" b="1" dirty="0" smtClean="0"/>
              <a:t>verlustfreie Komprimierung </a:t>
            </a:r>
            <a:r>
              <a:rPr lang="de-DE" dirty="0" smtClean="0"/>
              <a:t>= mathematische Algorithmen verschlüsseln Bildinformation die nach Entschlüsselung wieder vollständig vorliegen = kein Qualitätsverlust (u.a. RAW; TIFF)</a:t>
            </a:r>
          </a:p>
        </p:txBody>
      </p:sp>
      <p:sp>
        <p:nvSpPr>
          <p:cNvPr id="23"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344" y="3933056"/>
            <a:ext cx="4799459" cy="153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5220072" y="3721834"/>
            <a:ext cx="3600078" cy="2215991"/>
          </a:xfrm>
          <a:prstGeom prst="rect">
            <a:avLst/>
          </a:prstGeom>
        </p:spPr>
        <p:txBody>
          <a:bodyPr wrap="square">
            <a:spAutoFit/>
          </a:bodyPr>
          <a:lstStyle/>
          <a:p>
            <a:r>
              <a:rPr lang="de-DE" sz="1600" dirty="0" smtClean="0"/>
              <a:t>Verlustfreie </a:t>
            </a:r>
            <a:r>
              <a:rPr lang="de-DE" sz="1600" dirty="0"/>
              <a:t>Komprimierungsalgorithmen </a:t>
            </a:r>
            <a:r>
              <a:rPr lang="de-DE" sz="1600" dirty="0" smtClean="0"/>
              <a:t>reduzieren die </a:t>
            </a:r>
            <a:r>
              <a:rPr lang="de-DE" sz="1600" dirty="0"/>
              <a:t>Dateigröße, ohne Bildinformationen zu löschen. </a:t>
            </a:r>
            <a:r>
              <a:rPr lang="de-DE" sz="1600" dirty="0" smtClean="0"/>
              <a:t> Es  werden </a:t>
            </a:r>
            <a:r>
              <a:rPr lang="de-DE" sz="1600" dirty="0"/>
              <a:t>nicht so kleine Dateien </a:t>
            </a:r>
            <a:r>
              <a:rPr lang="de-DE" sz="1600" dirty="0" smtClean="0"/>
              <a:t>produziert wie bei verlustbehafteten Algorithmen. Es fehlen keine  </a:t>
            </a:r>
            <a:r>
              <a:rPr lang="de-DE" sz="1600" dirty="0"/>
              <a:t>Farb- und </a:t>
            </a:r>
            <a:r>
              <a:rPr lang="de-DE" sz="1600" dirty="0" smtClean="0"/>
              <a:t>Farbtondetails. </a:t>
            </a:r>
          </a:p>
          <a:p>
            <a:r>
              <a:rPr lang="de-DE" sz="800" dirty="0"/>
              <a:t>Quelle: </a:t>
            </a:r>
            <a:r>
              <a:rPr lang="de-DE" sz="800" dirty="0">
                <a:hlinkClick r:id="rId6"/>
              </a:rPr>
              <a:t>Bilddateiformate: RAW, JPEG usw. - Canon Deutschland</a:t>
            </a:r>
            <a:endParaRPr lang="de-DE" sz="800" dirty="0"/>
          </a:p>
          <a:p>
            <a:endParaRPr lang="de-DE" dirty="0"/>
          </a:p>
        </p:txBody>
      </p:sp>
    </p:spTree>
    <p:extLst>
      <p:ext uri="{BB962C8B-B14F-4D97-AF65-F5344CB8AC3E}">
        <p14:creationId xmlns:p14="http://schemas.microsoft.com/office/powerpoint/2010/main" val="12377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412775"/>
            <a:ext cx="8351838" cy="648073"/>
          </a:xfrm>
        </p:spPr>
        <p:txBody>
          <a:bodyPr anchor="t"/>
          <a:lstStyle/>
          <a:p>
            <a:pPr eaLnBrk="1" hangingPunct="1"/>
            <a:r>
              <a:rPr lang="de-DE" altLang="de-DE" sz="4000" b="1" dirty="0" smtClean="0"/>
              <a:t>Digitale Bilddateiformate</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67408" y="1928873"/>
            <a:ext cx="8892952" cy="4524315"/>
          </a:xfrm>
          <a:prstGeom prst="rect">
            <a:avLst/>
          </a:prstGeom>
          <a:noFill/>
        </p:spPr>
        <p:txBody>
          <a:bodyPr wrap="square" rtlCol="0">
            <a:spAutoFit/>
          </a:bodyPr>
          <a:lstStyle/>
          <a:p>
            <a:r>
              <a:rPr lang="de-DE" sz="2400" dirty="0" smtClean="0"/>
              <a:t>Unser </a:t>
            </a:r>
            <a:r>
              <a:rPr lang="de-DE" sz="2400" b="1" dirty="0" smtClean="0"/>
              <a:t>Hauptschwerpunkt</a:t>
            </a:r>
            <a:r>
              <a:rPr lang="de-DE" sz="2400" dirty="0" smtClean="0"/>
              <a:t> liegt auf den </a:t>
            </a:r>
            <a:r>
              <a:rPr lang="de-DE" sz="2400" b="1" dirty="0" smtClean="0"/>
              <a:t>Rastergrafik-Bilddatei-formaten</a:t>
            </a:r>
            <a:r>
              <a:rPr lang="de-DE" sz="2400" dirty="0" smtClean="0"/>
              <a:t>:</a:t>
            </a:r>
          </a:p>
          <a:p>
            <a:pPr marL="342900" indent="-342900">
              <a:buFontTx/>
              <a:buChar char="-"/>
            </a:pPr>
            <a:r>
              <a:rPr lang="de-DE" sz="2400" b="1" dirty="0" smtClean="0"/>
              <a:t>"</a:t>
            </a:r>
            <a:r>
              <a:rPr lang="de-DE" sz="2400" b="1" dirty="0"/>
              <a:t>JPEG" </a:t>
            </a:r>
            <a:r>
              <a:rPr lang="de-DE" sz="2400" dirty="0" smtClean="0"/>
              <a:t>steht für </a:t>
            </a:r>
            <a:r>
              <a:rPr lang="de-DE" sz="2400" b="1" dirty="0" smtClean="0"/>
              <a:t>"</a:t>
            </a:r>
            <a:r>
              <a:rPr lang="de-DE" sz="2400" b="1" dirty="0"/>
              <a:t>Joint Photographic Experts Group</a:t>
            </a:r>
            <a:r>
              <a:rPr lang="de-DE" sz="2400" b="1" dirty="0" smtClean="0"/>
              <a:t>„ </a:t>
            </a:r>
          </a:p>
          <a:p>
            <a:r>
              <a:rPr lang="de-DE" sz="2400" b="1" dirty="0"/>
              <a:t> </a:t>
            </a:r>
            <a:r>
              <a:rPr lang="de-DE" sz="2400" b="1" dirty="0" smtClean="0"/>
              <a:t>    </a:t>
            </a:r>
            <a:r>
              <a:rPr lang="de-DE" sz="2400" dirty="0" smtClean="0"/>
              <a:t>(1992, Ziel: </a:t>
            </a:r>
            <a:r>
              <a:rPr lang="de-DE" sz="2400" dirty="0"/>
              <a:t>große Fotodateien </a:t>
            </a:r>
            <a:r>
              <a:rPr lang="de-DE" sz="2400" dirty="0" smtClean="0"/>
              <a:t>verkleinern, welche dann  </a:t>
            </a:r>
          </a:p>
          <a:p>
            <a:r>
              <a:rPr lang="de-DE" sz="2400" dirty="0"/>
              <a:t> </a:t>
            </a:r>
            <a:r>
              <a:rPr lang="de-DE" sz="2400" dirty="0" smtClean="0"/>
              <a:t>     schnellere Weitergabe ermöglicht),</a:t>
            </a:r>
          </a:p>
          <a:p>
            <a:pPr marL="342900" indent="-342900">
              <a:buFontTx/>
              <a:buChar char="-"/>
            </a:pPr>
            <a:r>
              <a:rPr lang="de-DE" sz="2400" b="1" dirty="0" smtClean="0"/>
              <a:t>"</a:t>
            </a:r>
            <a:r>
              <a:rPr lang="de-DE" sz="2400" b="1" dirty="0"/>
              <a:t>TIFF" </a:t>
            </a:r>
            <a:r>
              <a:rPr lang="de-DE" sz="2400" dirty="0"/>
              <a:t>steht für </a:t>
            </a:r>
            <a:r>
              <a:rPr lang="de-DE" sz="2400" b="1" dirty="0"/>
              <a:t>"Tagged Image File Format„ </a:t>
            </a:r>
            <a:r>
              <a:rPr lang="de-DE" sz="2400" b="1" dirty="0" smtClean="0"/>
              <a:t> </a:t>
            </a:r>
          </a:p>
          <a:p>
            <a:r>
              <a:rPr lang="de-DE" sz="2400" b="1" dirty="0"/>
              <a:t> </a:t>
            </a:r>
            <a:r>
              <a:rPr lang="de-DE" sz="2400" b="1" dirty="0" smtClean="0"/>
              <a:t>    </a:t>
            </a:r>
            <a:r>
              <a:rPr lang="de-DE" sz="2400" dirty="0" smtClean="0"/>
              <a:t>(1986, Ziel: verlustfreie digitale Archivierung v. Bildern &amp; Grafiken),</a:t>
            </a:r>
          </a:p>
          <a:p>
            <a:pPr marL="342900" indent="-342900">
              <a:buFontTx/>
              <a:buChar char="-"/>
            </a:pPr>
            <a:r>
              <a:rPr lang="de-DE" sz="2400" b="1" dirty="0" smtClean="0"/>
              <a:t>"</a:t>
            </a:r>
            <a:r>
              <a:rPr lang="de-DE" sz="2400" b="1" dirty="0"/>
              <a:t>RAW" </a:t>
            </a:r>
            <a:r>
              <a:rPr lang="de-DE" sz="2400" b="1" dirty="0" smtClean="0"/>
              <a:t>steht für „Rohdaten“ </a:t>
            </a:r>
            <a:r>
              <a:rPr lang="de-DE" sz="2400" dirty="0" smtClean="0"/>
              <a:t>(proprietäres, herstellerabhängig</a:t>
            </a:r>
            <a:r>
              <a:rPr lang="de-DE" sz="2400" dirty="0"/>
              <a:t>, </a:t>
            </a:r>
            <a:r>
              <a:rPr lang="de-DE" sz="2400" dirty="0" smtClean="0"/>
              <a:t> </a:t>
            </a:r>
          </a:p>
          <a:p>
            <a:r>
              <a:rPr lang="de-DE" sz="2400" dirty="0"/>
              <a:t> </a:t>
            </a:r>
            <a:r>
              <a:rPr lang="de-DE" sz="2400" dirty="0" smtClean="0"/>
              <a:t>     unkomprimiertes </a:t>
            </a:r>
            <a:r>
              <a:rPr lang="de-DE" sz="2400" dirty="0"/>
              <a:t>Dateiformat von </a:t>
            </a:r>
            <a:r>
              <a:rPr lang="de-DE" sz="2400" dirty="0" smtClean="0"/>
              <a:t>unverarbeiteten Bildern),</a:t>
            </a:r>
          </a:p>
          <a:p>
            <a:r>
              <a:rPr lang="de-DE" sz="2400" b="1" dirty="0" smtClean="0"/>
              <a:t>-   „HEIF“  </a:t>
            </a:r>
            <a:r>
              <a:rPr lang="de-DE" sz="2400" b="1" dirty="0"/>
              <a:t>(Android) = High Efficiency Image </a:t>
            </a:r>
            <a:r>
              <a:rPr lang="de-DE" sz="2400" b="1" dirty="0" smtClean="0"/>
              <a:t>Format</a:t>
            </a:r>
            <a:r>
              <a:rPr lang="de-DE" sz="2400" b="1" dirty="0"/>
              <a:t/>
            </a:r>
            <a:br>
              <a:rPr lang="de-DE" sz="2400" b="1" dirty="0"/>
            </a:br>
            <a:r>
              <a:rPr lang="de-DE" sz="2400" b="1" dirty="0"/>
              <a:t>     </a:t>
            </a:r>
            <a:r>
              <a:rPr lang="de-DE" sz="2400" b="1" dirty="0" smtClean="0"/>
              <a:t>„HEIC“ </a:t>
            </a:r>
            <a:r>
              <a:rPr lang="de-DE" sz="2400" b="1" dirty="0"/>
              <a:t>(iOS) = High Efficiency </a:t>
            </a:r>
            <a:r>
              <a:rPr lang="de-DE" sz="2400" b="1" dirty="0" smtClean="0"/>
              <a:t>Container </a:t>
            </a:r>
            <a:r>
              <a:rPr lang="de-DE" sz="2400" dirty="0" smtClean="0"/>
              <a:t>(2017 von Apple mit iOS    </a:t>
            </a:r>
          </a:p>
          <a:p>
            <a:r>
              <a:rPr lang="de-DE" sz="2400" dirty="0"/>
              <a:t> </a:t>
            </a:r>
            <a:r>
              <a:rPr lang="de-DE" sz="2400" dirty="0" smtClean="0"/>
              <a:t>      11 eingeführt, Standardformat von Apple) </a:t>
            </a:r>
            <a:endParaRPr lang="de-DE" sz="2000" dirty="0"/>
          </a:p>
        </p:txBody>
      </p:sp>
    </p:spTree>
    <p:extLst>
      <p:ext uri="{BB962C8B-B14F-4D97-AF65-F5344CB8AC3E}">
        <p14:creationId xmlns:p14="http://schemas.microsoft.com/office/powerpoint/2010/main" val="23588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2436490"/>
          </a:xfrm>
        </p:spPr>
        <p:txBody>
          <a:bodyPr anchor="t"/>
          <a:lstStyle/>
          <a:p>
            <a:pPr algn="l"/>
            <a:r>
              <a:rPr lang="de-DE" sz="2400" b="1" dirty="0" smtClean="0"/>
              <a:t>Rastergrafik - "</a:t>
            </a:r>
            <a:r>
              <a:rPr lang="de-DE" sz="2400" b="1" dirty="0"/>
              <a:t>JPEG" </a:t>
            </a:r>
            <a:r>
              <a:rPr lang="de-DE" sz="1800" b="1" dirty="0" smtClean="0"/>
              <a:t>= </a:t>
            </a:r>
            <a:r>
              <a:rPr lang="de-DE" sz="1800" b="1" dirty="0"/>
              <a:t>"Joint Photographic Experts </a:t>
            </a:r>
            <a:r>
              <a:rPr lang="de-DE" sz="1800" b="1" dirty="0" smtClean="0"/>
              <a:t>Group„</a:t>
            </a:r>
            <a:br>
              <a:rPr lang="de-DE" sz="1800" b="1" dirty="0" smtClean="0"/>
            </a:br>
            <a:r>
              <a:rPr lang="de-DE" sz="1600" dirty="0" smtClean="0"/>
              <a:t/>
            </a:r>
            <a:br>
              <a:rPr lang="de-DE" sz="1600" dirty="0" smtClean="0"/>
            </a:br>
            <a:r>
              <a:rPr lang="de-DE" sz="1600" dirty="0" smtClean="0"/>
              <a:t>- </a:t>
            </a:r>
            <a:r>
              <a:rPr lang="de-DE" sz="1800" dirty="0" smtClean="0"/>
              <a:t>am weitesten verbreitet,</a:t>
            </a:r>
            <a:br>
              <a:rPr lang="de-DE" sz="1800" dirty="0" smtClean="0"/>
            </a:br>
            <a:r>
              <a:rPr lang="de-DE" sz="1800" dirty="0" smtClean="0"/>
              <a:t>- wird von fast allen </a:t>
            </a:r>
            <a:r>
              <a:rPr lang="de-DE" sz="1800" dirty="0"/>
              <a:t>Bildbearbeitungs- und </a:t>
            </a:r>
            <a:r>
              <a:rPr lang="de-DE" sz="1800" dirty="0" smtClean="0"/>
              <a:t>Anzeigeprogrammen, </a:t>
            </a:r>
            <a:r>
              <a:rPr lang="de-DE" sz="1800" dirty="0"/>
              <a:t>Kameras und anderen </a:t>
            </a:r>
            <a:r>
              <a:rPr lang="de-DE" sz="1800" dirty="0" smtClean="0"/>
              <a:t> </a:t>
            </a:r>
            <a:br>
              <a:rPr lang="de-DE" sz="1800" dirty="0" smtClean="0"/>
            </a:br>
            <a:r>
              <a:rPr lang="de-DE" sz="1800" dirty="0"/>
              <a:t> </a:t>
            </a:r>
            <a:r>
              <a:rPr lang="de-DE" sz="1800" dirty="0" smtClean="0"/>
              <a:t>  Geräten unterstützt, </a:t>
            </a:r>
            <a:br>
              <a:rPr lang="de-DE" sz="1800" dirty="0" smtClean="0"/>
            </a:br>
            <a:r>
              <a:rPr lang="de-DE" sz="1800" dirty="0"/>
              <a:t/>
            </a:r>
            <a:br>
              <a:rPr lang="de-DE" sz="1800" dirty="0"/>
            </a:br>
            <a:r>
              <a:rPr lang="de-DE" sz="1800" b="1" dirty="0" smtClean="0"/>
              <a:t>JPEG - Bildentwicklung </a:t>
            </a:r>
            <a:r>
              <a:rPr lang="de-DE" sz="1800" b="1" dirty="0"/>
              <a:t>erfolgt meist bereits innerhalb der Kamera, damit es gleich betrachtet und auf den PC übertragbar ist</a:t>
            </a:r>
            <a:r>
              <a:rPr lang="de-DE" sz="1800" b="1" dirty="0" smtClean="0"/>
              <a:t>.</a:t>
            </a:r>
            <a:br>
              <a:rPr lang="de-DE" sz="1800" b="1" dirty="0" smtClean="0"/>
            </a:br>
            <a:r>
              <a:rPr lang="de-DE" sz="1800" b="1" dirty="0" smtClean="0"/>
              <a:t/>
            </a:r>
            <a:br>
              <a:rPr lang="de-DE" sz="1800" b="1" dirty="0" smtClean="0"/>
            </a:br>
            <a:r>
              <a:rPr lang="de-DE" sz="1800" b="1" dirty="0" smtClean="0"/>
              <a:t/>
            </a:r>
            <a:br>
              <a:rPr lang="de-DE" sz="1800" b="1" dirty="0" smtClean="0"/>
            </a:br>
            <a:r>
              <a:rPr lang="de-DE" sz="1800" b="1" dirty="0"/>
              <a:t/>
            </a:r>
            <a:br>
              <a:rPr lang="de-DE" sz="1800" b="1" dirty="0"/>
            </a:br>
            <a:r>
              <a:rPr lang="de-DE" sz="1800" b="1" dirty="0"/>
              <a:t/>
            </a:r>
            <a:br>
              <a:rPr lang="de-DE" sz="1800" b="1" dirty="0"/>
            </a:br>
            <a:r>
              <a:rPr lang="de-DE" sz="1800" dirty="0" smtClean="0"/>
              <a:t>             </a:t>
            </a:r>
            <a:br>
              <a:rPr lang="de-DE" sz="1800" dirty="0" smtClean="0"/>
            </a:br>
            <a:r>
              <a:rPr lang="de-DE" sz="1800" dirty="0"/>
              <a:t> </a:t>
            </a:r>
            <a:r>
              <a:rPr lang="de-DE" sz="1800" dirty="0" smtClean="0"/>
              <a:t> </a:t>
            </a:r>
            <a:br>
              <a:rPr lang="de-DE" sz="1800" dirty="0" smtClean="0"/>
            </a:br>
            <a:r>
              <a:rPr lang="de-DE" sz="1800" b="1" dirty="0" smtClean="0"/>
              <a:t>Bilder verlieren </a:t>
            </a:r>
            <a:r>
              <a:rPr lang="de-DE" sz="1800" b="1" dirty="0"/>
              <a:t>bei der Bearbeitung und mehrmaligen Speicherung ihre </a:t>
            </a:r>
            <a:r>
              <a:rPr lang="de-DE" sz="1800" b="1" dirty="0" smtClean="0"/>
              <a:t>Qualität!!</a:t>
            </a:r>
            <a:br>
              <a:rPr lang="de-DE" sz="1800" b="1" dirty="0" smtClean="0"/>
            </a:br>
            <a:r>
              <a:rPr lang="de-DE" sz="1800" dirty="0" smtClean="0"/>
              <a:t/>
            </a:r>
            <a:br>
              <a:rPr lang="de-DE" sz="1800" dirty="0" smtClean="0"/>
            </a:br>
            <a:r>
              <a:rPr lang="de-DE" sz="1600" dirty="0"/>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52210"/>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3" name="Textfeld 2"/>
          <p:cNvSpPr txBox="1"/>
          <p:nvPr/>
        </p:nvSpPr>
        <p:spPr>
          <a:xfrm>
            <a:off x="388119" y="3861048"/>
            <a:ext cx="8351838" cy="1200329"/>
          </a:xfrm>
          <a:prstGeom prst="rect">
            <a:avLst/>
          </a:prstGeom>
          <a:noFill/>
        </p:spPr>
        <p:txBody>
          <a:bodyPr wrap="square" rtlCol="0">
            <a:spAutoFit/>
          </a:bodyPr>
          <a:lstStyle/>
          <a:p>
            <a:r>
              <a:rPr lang="de-DE" b="1" dirty="0"/>
              <a:t>Verlustbehaftete Kompression = </a:t>
            </a:r>
            <a:r>
              <a:rPr lang="de-DE" b="1" dirty="0" smtClean="0"/>
              <a:t>Qualitätsverlust,</a:t>
            </a:r>
            <a:r>
              <a:rPr lang="de-DE" dirty="0" smtClean="0"/>
              <a:t> </a:t>
            </a:r>
            <a:r>
              <a:rPr lang="de-DE" dirty="0"/>
              <a:t/>
            </a:r>
            <a:br>
              <a:rPr lang="de-DE" dirty="0"/>
            </a:br>
            <a:r>
              <a:rPr lang="de-DE" dirty="0"/>
              <a:t>- Entfernung von div. Bildinformationen </a:t>
            </a:r>
            <a:r>
              <a:rPr lang="de-DE" dirty="0">
                <a:sym typeface="Wingdings" panose="05000000000000000000" pitchFamily="2" charset="2"/>
              </a:rPr>
              <a:t> </a:t>
            </a:r>
            <a:r>
              <a:rPr lang="de-DE" dirty="0"/>
              <a:t>Reduktion der Dateigröße, </a:t>
            </a:r>
            <a:br>
              <a:rPr lang="de-DE" dirty="0"/>
            </a:br>
            <a:r>
              <a:rPr lang="de-DE" dirty="0">
                <a:hlinkClick r:id="rId5" action="ppaction://hlinksldjump"/>
              </a:rPr>
              <a:t>- Standard Farbtiefe = 8 Bit (2</a:t>
            </a:r>
            <a:r>
              <a:rPr lang="de-DE" baseline="30000" dirty="0">
                <a:hlinkClick r:id="rId5" action="ppaction://hlinksldjump"/>
              </a:rPr>
              <a:t>8</a:t>
            </a:r>
            <a:r>
              <a:rPr lang="de-DE" dirty="0">
                <a:hlinkClick r:id="rId5" action="ppaction://hlinksldjump"/>
              </a:rPr>
              <a:t> = 256 </a:t>
            </a:r>
            <a:r>
              <a:rPr lang="de-DE" dirty="0" smtClean="0">
                <a:hlinkClick r:id="rId5" action="ppaction://hlinksldjump"/>
              </a:rPr>
              <a:t>Abstufung pro Farbkanal eines Pixels),</a:t>
            </a:r>
            <a:r>
              <a:rPr lang="de-DE" dirty="0">
                <a:hlinkClick r:id="rId6" action="ppaction://hlinksldjump"/>
              </a:rPr>
              <a:t/>
            </a:r>
            <a:br>
              <a:rPr lang="de-DE" dirty="0">
                <a:hlinkClick r:id="rId6" action="ppaction://hlinksldjump"/>
              </a:rPr>
            </a:br>
            <a:endParaRPr lang="de-DE" dirty="0"/>
          </a:p>
        </p:txBody>
      </p:sp>
    </p:spTree>
    <p:extLst>
      <p:ext uri="{BB962C8B-B14F-4D97-AF65-F5344CB8AC3E}">
        <p14:creationId xmlns:p14="http://schemas.microsoft.com/office/powerpoint/2010/main" val="38138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4924425"/>
          </a:xfrm>
        </p:spPr>
        <p:txBody>
          <a:bodyPr anchor="t"/>
          <a:lstStyle/>
          <a:p>
            <a:pPr algn="l"/>
            <a:r>
              <a:rPr lang="de-DE" sz="2400" b="1" dirty="0" smtClean="0"/>
              <a:t>Rastergrafik - "</a:t>
            </a:r>
            <a:r>
              <a:rPr lang="de-DE" sz="2400" b="1" dirty="0"/>
              <a:t>JPEG"</a:t>
            </a:r>
            <a:r>
              <a:rPr lang="de-DE" sz="1800" b="1" dirty="0"/>
              <a:t> </a:t>
            </a:r>
            <a:r>
              <a:rPr lang="de-DE" sz="1800" b="1" dirty="0" smtClean="0"/>
              <a:t>= </a:t>
            </a:r>
            <a:r>
              <a:rPr lang="de-DE" sz="1800" b="1" dirty="0"/>
              <a:t>"Joint Photographic Experts </a:t>
            </a:r>
            <a:r>
              <a:rPr lang="de-DE" sz="1800" b="1" dirty="0" smtClean="0"/>
              <a:t>Group„</a:t>
            </a:r>
            <a:br>
              <a:rPr lang="de-DE" sz="1800" b="1" dirty="0" smtClean="0"/>
            </a:br>
            <a:r>
              <a:rPr lang="de-DE" sz="1600" b="1" dirty="0" smtClean="0"/>
              <a:t>Anwendungsbereiche</a:t>
            </a:r>
            <a:r>
              <a:rPr lang="de-DE" sz="1600" b="1" dirty="0"/>
              <a:t>:</a:t>
            </a:r>
            <a:r>
              <a:rPr lang="de-DE" sz="1600" dirty="0"/>
              <a:t> </a:t>
            </a:r>
            <a:br>
              <a:rPr lang="de-DE" sz="1600" dirty="0"/>
            </a:br>
            <a:r>
              <a:rPr lang="de-DE" sz="1600" dirty="0"/>
              <a:t>- Fotografien und Bilder mit vielen Farbübergängen, </a:t>
            </a:r>
            <a:br>
              <a:rPr lang="de-DE" sz="1600" dirty="0"/>
            </a:br>
            <a:r>
              <a:rPr lang="de-DE" sz="1600" dirty="0"/>
              <a:t>- für Webseiten, digitale Kameras, soziale Medien u.a., </a:t>
            </a:r>
            <a:br>
              <a:rPr lang="de-DE" sz="1600" dirty="0"/>
            </a:br>
            <a:r>
              <a:rPr lang="de-DE" sz="1600" dirty="0"/>
              <a:t>- effiziente Speicherung und Übertragung von Fotografien und anderen kontinuierlichen </a:t>
            </a:r>
            <a:r>
              <a:rPr lang="de-DE" sz="1600" dirty="0" smtClean="0"/>
              <a:t> </a:t>
            </a:r>
            <a:br>
              <a:rPr lang="de-DE" sz="1600" dirty="0" smtClean="0"/>
            </a:br>
            <a:r>
              <a:rPr lang="de-DE" sz="1600" dirty="0"/>
              <a:t> </a:t>
            </a:r>
            <a:r>
              <a:rPr lang="de-DE" sz="1600" dirty="0" smtClean="0"/>
              <a:t>  Tonwertbildern.</a:t>
            </a:r>
            <a:br>
              <a:rPr lang="de-DE" sz="1600" dirty="0" smtClean="0"/>
            </a:br>
            <a:r>
              <a:rPr lang="de-DE" sz="1600" dirty="0"/>
              <a:t/>
            </a:r>
            <a:br>
              <a:rPr lang="de-DE" sz="1600" dirty="0"/>
            </a:br>
            <a:r>
              <a:rPr lang="de-DE" sz="1600" b="1" dirty="0" smtClean="0"/>
              <a:t>Wichtig: </a:t>
            </a:r>
            <a:r>
              <a:rPr lang="de-DE" sz="1600" dirty="0" smtClean="0"/>
              <a:t>keine Anwendung, bei denen es auf absolute Bildtreue </a:t>
            </a:r>
            <a:r>
              <a:rPr lang="de-DE" sz="1600" dirty="0"/>
              <a:t>ankommt (z.B. professionelle Bildbearbeitung, bei der Archivierung von </a:t>
            </a:r>
            <a:r>
              <a:rPr lang="de-DE" sz="1600" dirty="0" smtClean="0"/>
              <a:t>Originalbildern), da verlustbehaftete </a:t>
            </a:r>
            <a:r>
              <a:rPr lang="de-DE" sz="1600" dirty="0"/>
              <a:t>Kompression </a:t>
            </a:r>
            <a:r>
              <a:rPr lang="de-DE" sz="1600" dirty="0" smtClean="0"/>
              <a:t>JPEG. </a:t>
            </a:r>
            <a:br>
              <a:rPr lang="de-DE" sz="1600" dirty="0" smtClean="0"/>
            </a:br>
            <a:r>
              <a:rPr lang="de-DE" sz="1600" b="1" dirty="0"/>
              <a:t> </a:t>
            </a:r>
            <a:r>
              <a:rPr lang="de-DE" sz="1600" dirty="0" smtClean="0"/>
              <a:t/>
            </a:r>
            <a:br>
              <a:rPr lang="de-DE" sz="1600" dirty="0" smtClean="0"/>
            </a:br>
            <a:r>
              <a:rPr lang="de-DE" sz="1800" b="1" dirty="0" smtClean="0"/>
              <a:t>Fazit:</a:t>
            </a:r>
            <a:r>
              <a:rPr lang="de-DE" sz="1600" dirty="0" smtClean="0"/>
              <a:t/>
            </a:r>
            <a:br>
              <a:rPr lang="de-DE" sz="1600" dirty="0" smtClean="0"/>
            </a:br>
            <a:r>
              <a:rPr lang="de-DE" sz="1600" dirty="0" smtClean="0"/>
              <a:t>- JPEG erfüllt nach wie vor seine Aufgabe, </a:t>
            </a:r>
            <a:br>
              <a:rPr lang="de-DE" sz="1600" dirty="0" smtClean="0"/>
            </a:br>
            <a:r>
              <a:rPr lang="de-DE" sz="1600" dirty="0" smtClean="0"/>
              <a:t>- verlustbehaftete Kompression macht in Kameras keine Probleme, beachte eingeschränkte    </a:t>
            </a:r>
            <a:br>
              <a:rPr lang="de-DE" sz="1600" dirty="0" smtClean="0"/>
            </a:br>
            <a:r>
              <a:rPr lang="de-DE" sz="1600" dirty="0"/>
              <a:t> </a:t>
            </a:r>
            <a:r>
              <a:rPr lang="de-DE" sz="1600" dirty="0" smtClean="0"/>
              <a:t> Bildbearbeitung, </a:t>
            </a:r>
            <a:br>
              <a:rPr lang="de-DE" sz="1600" dirty="0" smtClean="0"/>
            </a:br>
            <a:r>
              <a:rPr lang="de-DE" sz="1600" dirty="0" smtClean="0"/>
              <a:t>- Qualitätsverlust beim mehrmaligen Speichern, </a:t>
            </a:r>
            <a:r>
              <a:rPr lang="de-DE" sz="1600" dirty="0"/>
              <a:t/>
            </a:r>
            <a:br>
              <a:rPr lang="de-DE" sz="1600" dirty="0"/>
            </a:br>
            <a:r>
              <a:rPr lang="de-DE" sz="1600" dirty="0" smtClean="0"/>
              <a:t>- Farbtiefe von 8 Bit (2</a:t>
            </a:r>
            <a:r>
              <a:rPr lang="de-DE" sz="1600" baseline="30000" dirty="0" smtClean="0"/>
              <a:t>8</a:t>
            </a:r>
            <a:r>
              <a:rPr lang="de-DE" sz="1600" dirty="0" smtClean="0"/>
              <a:t>= 256) ausreichend, </a:t>
            </a:r>
            <a:br>
              <a:rPr lang="de-DE" sz="1600" dirty="0" smtClean="0"/>
            </a:br>
            <a:r>
              <a:rPr lang="de-DE" sz="1600" dirty="0" smtClean="0"/>
              <a:t>- höhere Farbabstufungen (Farbtiefe) </a:t>
            </a:r>
            <a:br>
              <a:rPr lang="de-DE" sz="1600" dirty="0" smtClean="0"/>
            </a:br>
            <a:r>
              <a:rPr lang="de-DE" sz="1600" dirty="0"/>
              <a:t> </a:t>
            </a:r>
            <a:r>
              <a:rPr lang="de-DE" sz="1600" dirty="0" smtClean="0"/>
              <a:t>      - kann menschliches Auge größtenteils nicht unterscheiden,  </a:t>
            </a:r>
            <a:br>
              <a:rPr lang="de-DE" sz="1600" dirty="0" smtClean="0"/>
            </a:br>
            <a:r>
              <a:rPr lang="de-DE" sz="1600" dirty="0"/>
              <a:t> </a:t>
            </a:r>
            <a:r>
              <a:rPr lang="de-DE" sz="1600" dirty="0" smtClean="0"/>
              <a:t>      - nur bei Bildbearbeitung erforderlich.</a:t>
            </a: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182037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4924425"/>
          </a:xfrm>
        </p:spPr>
        <p:txBody>
          <a:bodyPr anchor="t"/>
          <a:lstStyle/>
          <a:p>
            <a:pPr algn="l"/>
            <a:r>
              <a:rPr lang="de-DE" sz="2400" b="1" dirty="0" smtClean="0"/>
              <a:t>Rastergrafik – „HEIF (Android) = High Efficiency Image Format„  </a:t>
            </a:r>
            <a:br>
              <a:rPr lang="de-DE" sz="2400" b="1" dirty="0" smtClean="0"/>
            </a:br>
            <a:r>
              <a:rPr lang="de-DE" sz="2400" b="1" dirty="0"/>
              <a:t> </a:t>
            </a:r>
            <a:r>
              <a:rPr lang="de-DE" sz="2400" b="1" dirty="0" smtClean="0"/>
              <a:t>                         „</a:t>
            </a:r>
            <a:r>
              <a:rPr lang="de-DE" sz="2400" b="1" dirty="0"/>
              <a:t>HEIC (iOS) = High Efficiency Container“ </a:t>
            </a:r>
            <a:r>
              <a:rPr lang="de-DE" sz="2400" b="1" dirty="0" smtClean="0"/>
              <a:t> </a:t>
            </a:r>
            <a:br>
              <a:rPr lang="de-DE" sz="2400" b="1" dirty="0" smtClean="0"/>
            </a:br>
            <a:r>
              <a:rPr lang="de-DE" sz="1800" b="1" dirty="0" smtClean="0"/>
              <a:t/>
            </a:r>
            <a:br>
              <a:rPr lang="de-DE" sz="1800" b="1" dirty="0" smtClean="0"/>
            </a:br>
            <a:r>
              <a:rPr lang="de-DE" sz="1800" dirty="0" smtClean="0"/>
              <a:t>-</a:t>
            </a:r>
            <a:r>
              <a:rPr lang="de-DE" sz="1800" b="1" dirty="0" smtClean="0"/>
              <a:t> </a:t>
            </a:r>
            <a:r>
              <a:rPr lang="de-DE" sz="1600" b="1" dirty="0" smtClean="0"/>
              <a:t>Bildformat</a:t>
            </a:r>
            <a:r>
              <a:rPr lang="de-DE" sz="1600" b="1" dirty="0"/>
              <a:t>, </a:t>
            </a:r>
            <a:r>
              <a:rPr lang="de-DE" sz="1600" b="1" dirty="0" smtClean="0"/>
              <a:t>speziell </a:t>
            </a:r>
            <a:r>
              <a:rPr lang="de-DE" sz="1600" b="1" dirty="0"/>
              <a:t>für die platzsparende </a:t>
            </a:r>
            <a:r>
              <a:rPr lang="de-DE" sz="1600" b="1" dirty="0" smtClean="0"/>
              <a:t>Speicherung </a:t>
            </a:r>
            <a:r>
              <a:rPr lang="de-DE" sz="1600" b="1" dirty="0"/>
              <a:t>auf </a:t>
            </a:r>
            <a:r>
              <a:rPr lang="de-DE" sz="1600" b="1" dirty="0" smtClean="0"/>
              <a:t>Mobilgeräten,</a:t>
            </a:r>
            <a:br>
              <a:rPr lang="de-DE" sz="1600" b="1" dirty="0" smtClean="0"/>
            </a:br>
            <a:r>
              <a:rPr lang="de-DE" sz="1600" dirty="0" smtClean="0"/>
              <a:t>- Containerformat zur Unterbringung unterschiedlicher Medientypen (u.a. Audio), </a:t>
            </a:r>
            <a:br>
              <a:rPr lang="de-DE" sz="1600" dirty="0" smtClean="0"/>
            </a:br>
            <a:r>
              <a:rPr lang="de-DE" sz="1600" dirty="0" smtClean="0"/>
              <a:t>- Gruppenspeicherung von Bildern in einer Datei möglich (Serienbild</a:t>
            </a:r>
            <a:r>
              <a:rPr lang="de-DE" sz="1600" dirty="0"/>
              <a:t>, HDR-</a:t>
            </a:r>
            <a:r>
              <a:rPr lang="de-DE" sz="1600" dirty="0" err="1"/>
              <a:t>Braketing</a:t>
            </a:r>
            <a:r>
              <a:rPr lang="de-DE" sz="1600" dirty="0" smtClean="0"/>
              <a:t>).</a:t>
            </a:r>
            <a:br>
              <a:rPr lang="de-DE" sz="1600" dirty="0" smtClean="0"/>
            </a:br>
            <a:r>
              <a:rPr lang="de-DE" sz="1600" dirty="0" smtClean="0"/>
              <a:t/>
            </a:r>
            <a:br>
              <a:rPr lang="de-DE" sz="1600" dirty="0" smtClean="0"/>
            </a:br>
            <a:r>
              <a:rPr lang="de-DE" sz="1600" b="1" dirty="0" smtClean="0"/>
              <a:t>Vorteile </a:t>
            </a:r>
            <a:r>
              <a:rPr lang="de-DE" sz="1600" b="1" dirty="0"/>
              <a:t>von HEIF</a:t>
            </a:r>
            <a:r>
              <a:rPr lang="de-DE" sz="1600" dirty="0"/>
              <a:t/>
            </a:r>
            <a:br>
              <a:rPr lang="de-DE" sz="1600" dirty="0"/>
            </a:br>
            <a:r>
              <a:rPr lang="de-DE" sz="1600" dirty="0" smtClean="0"/>
              <a:t>- 10-Bit (2</a:t>
            </a:r>
            <a:r>
              <a:rPr lang="de-DE" sz="1600" baseline="30000" dirty="0" smtClean="0"/>
              <a:t>10</a:t>
            </a:r>
            <a:r>
              <a:rPr lang="de-DE" sz="1600" dirty="0" smtClean="0"/>
              <a:t>= 1.024)</a:t>
            </a:r>
            <a:r>
              <a:rPr lang="de-DE" sz="1600" dirty="0"/>
              <a:t> </a:t>
            </a:r>
            <a:r>
              <a:rPr lang="de-DE" sz="1600" dirty="0" smtClean="0"/>
              <a:t>Farbtiefe </a:t>
            </a:r>
            <a:r>
              <a:rPr lang="de-DE" sz="1600" dirty="0"/>
              <a:t>1024 = Informationsebenen für jeden Farbkanal (</a:t>
            </a:r>
            <a:r>
              <a:rPr lang="de-DE" sz="1600" dirty="0" err="1"/>
              <a:t>rt</a:t>
            </a:r>
            <a:r>
              <a:rPr lang="de-DE" sz="1600" dirty="0"/>
              <a:t>, </a:t>
            </a:r>
            <a:r>
              <a:rPr lang="de-DE" sz="1600" dirty="0" err="1"/>
              <a:t>gn</a:t>
            </a:r>
            <a:r>
              <a:rPr lang="de-DE" sz="1600" dirty="0"/>
              <a:t>, </a:t>
            </a:r>
            <a:r>
              <a:rPr lang="de-DE" sz="1600" dirty="0" err="1"/>
              <a:t>bl</a:t>
            </a:r>
            <a:r>
              <a:rPr lang="de-DE" sz="1600" dirty="0"/>
              <a:t>) =1,07 Milliarden Farben möglich darstellbar (1024x1024x1024</a:t>
            </a:r>
            <a:r>
              <a:rPr lang="de-DE" sz="1600" dirty="0" smtClean="0"/>
              <a:t>) </a:t>
            </a:r>
            <a:r>
              <a:rPr lang="de-DE" sz="1600" dirty="0" smtClean="0">
                <a:sym typeface="Wingdings" panose="05000000000000000000" pitchFamily="2" charset="2"/>
              </a:rPr>
              <a:t></a:t>
            </a:r>
            <a:r>
              <a:rPr lang="de-DE" sz="1600" dirty="0" smtClean="0"/>
              <a:t> </a:t>
            </a:r>
            <a:r>
              <a:rPr lang="de-DE" sz="1600" dirty="0"/>
              <a:t>mehr Farbton- und Farbinformationen als </a:t>
            </a:r>
            <a:r>
              <a:rPr lang="de-DE" sz="1600" dirty="0" smtClean="0"/>
              <a:t>JPEG, </a:t>
            </a:r>
            <a:br>
              <a:rPr lang="de-DE" sz="1600" dirty="0" smtClean="0"/>
            </a:br>
            <a:r>
              <a:rPr lang="de-DE" sz="1600" dirty="0" smtClean="0"/>
              <a:t>- mehr </a:t>
            </a:r>
            <a:r>
              <a:rPr lang="de-DE" sz="1600" dirty="0"/>
              <a:t>Flexibilität bei Nachbearbeitung und </a:t>
            </a:r>
            <a:r>
              <a:rPr lang="de-DE" sz="1600" dirty="0" smtClean="0"/>
              <a:t>Verarbeitung,</a:t>
            </a:r>
            <a:r>
              <a:rPr lang="de-DE" sz="1600" dirty="0"/>
              <a:t/>
            </a:r>
            <a:br>
              <a:rPr lang="de-DE" sz="1600" dirty="0"/>
            </a:br>
            <a:r>
              <a:rPr lang="de-DE" sz="1600" dirty="0" smtClean="0"/>
              <a:t>- um ca. 50% kleinere Dateien als JPEG </a:t>
            </a:r>
            <a:r>
              <a:rPr lang="de-DE" sz="1600" dirty="0" smtClean="0">
                <a:sym typeface="Wingdings" panose="05000000000000000000" pitchFamily="2" charset="2"/>
              </a:rPr>
              <a:t></a:t>
            </a:r>
            <a:r>
              <a:rPr lang="de-DE" sz="1600" dirty="0" smtClean="0"/>
              <a:t> Geringere Verschlechterung /Verbesserung </a:t>
            </a:r>
            <a:r>
              <a:rPr lang="de-DE" sz="1600" dirty="0"/>
              <a:t>der </a:t>
            </a:r>
            <a:r>
              <a:rPr lang="de-DE" sz="1600" dirty="0" smtClean="0"/>
              <a:t>  </a:t>
            </a:r>
            <a:br>
              <a:rPr lang="de-DE" sz="1600" dirty="0" smtClean="0"/>
            </a:br>
            <a:r>
              <a:rPr lang="de-DE" sz="1600" dirty="0"/>
              <a:t> </a:t>
            </a:r>
            <a:r>
              <a:rPr lang="de-DE" sz="1600" dirty="0" smtClean="0"/>
              <a:t> Bildqualität. (unterschiedliche Quellenaussagen).</a:t>
            </a:r>
            <a:r>
              <a:rPr lang="de-DE" sz="1600" dirty="0"/>
              <a:t/>
            </a:r>
            <a:br>
              <a:rPr lang="de-DE" sz="1600" dirty="0"/>
            </a:br>
            <a:r>
              <a:rPr lang="de-DE" sz="1600" dirty="0"/>
              <a:t/>
            </a:r>
            <a:br>
              <a:rPr lang="de-DE" sz="1600" dirty="0"/>
            </a:br>
            <a:r>
              <a:rPr lang="de-DE" sz="1600" b="1" dirty="0"/>
              <a:t>Nachteile von HEIF</a:t>
            </a:r>
            <a:r>
              <a:rPr lang="de-DE" sz="1600" dirty="0"/>
              <a:t/>
            </a:r>
            <a:br>
              <a:rPr lang="de-DE" sz="1600" dirty="0"/>
            </a:br>
            <a:r>
              <a:rPr lang="de-DE" sz="1600" dirty="0" smtClean="0"/>
              <a:t>- Kein großer erkennbarer Qualitätsunterschied im </a:t>
            </a:r>
            <a:r>
              <a:rPr lang="de-DE" sz="1600" dirty="0"/>
              <a:t>Vergleich zu </a:t>
            </a:r>
            <a:r>
              <a:rPr lang="de-DE" sz="1600" dirty="0" smtClean="0"/>
              <a:t>JPEG </a:t>
            </a:r>
            <a:r>
              <a:rPr lang="de-DE" sz="1600" dirty="0"/>
              <a:t>auf den meisten </a:t>
            </a:r>
            <a:r>
              <a:rPr lang="de-DE" sz="1600" dirty="0" smtClean="0"/>
              <a:t>Monitoren,</a:t>
            </a:r>
            <a:r>
              <a:rPr lang="de-DE" sz="1600" dirty="0"/>
              <a:t/>
            </a:r>
            <a:br>
              <a:rPr lang="de-DE" sz="1600" dirty="0"/>
            </a:br>
            <a:r>
              <a:rPr lang="de-DE" sz="1600" dirty="0" smtClean="0"/>
              <a:t>- Druckerunterstützung </a:t>
            </a:r>
            <a:r>
              <a:rPr lang="de-DE" sz="1600" dirty="0"/>
              <a:t>nicht universell – z. B. </a:t>
            </a:r>
            <a:r>
              <a:rPr lang="de-DE" sz="1600" dirty="0" smtClean="0"/>
              <a:t>Fotokioske.</a:t>
            </a:r>
            <a:r>
              <a:rPr lang="de-DE" sz="1600" dirty="0"/>
              <a:t/>
            </a:r>
            <a:br>
              <a:rPr lang="de-DE" sz="1600" dirty="0"/>
            </a:br>
            <a:r>
              <a:rPr lang="de-DE" sz="1600" dirty="0"/>
              <a:t/>
            </a:r>
            <a:br>
              <a:rPr lang="de-DE" sz="1600" dirty="0"/>
            </a:br>
            <a:r>
              <a:rPr lang="de-DE" sz="1600" dirty="0" smtClean="0"/>
              <a:t/>
            </a:r>
            <a:br>
              <a:rPr lang="de-DE" sz="1600" dirty="0" smtClean="0"/>
            </a:br>
            <a:r>
              <a:rPr lang="de-DE" sz="1600" b="1" dirty="0"/>
              <a:t> </a:t>
            </a:r>
            <a:br>
              <a:rPr lang="de-DE" sz="1600" b="1"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310154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4924425"/>
          </a:xfrm>
        </p:spPr>
        <p:txBody>
          <a:bodyPr anchor="t"/>
          <a:lstStyle/>
          <a:p>
            <a:pPr algn="l"/>
            <a:r>
              <a:rPr lang="de-DE" sz="1800" b="1" dirty="0" smtClean="0"/>
              <a:t>Rastergrafik –„</a:t>
            </a:r>
            <a:r>
              <a:rPr lang="de-DE" sz="1800" b="1" dirty="0"/>
              <a:t>HEIC (iOS) = High Efficiency Container“ </a:t>
            </a:r>
            <a:r>
              <a:rPr lang="de-DE" sz="1800" b="1" dirty="0" smtClean="0"/>
              <a:t> = aktualisierte Version von HEIF </a:t>
            </a:r>
            <a:br>
              <a:rPr lang="de-DE" sz="1800" b="1" dirty="0" smtClean="0"/>
            </a:br>
            <a:r>
              <a:rPr lang="de-DE" sz="1800" dirty="0" smtClean="0"/>
              <a:t>- </a:t>
            </a:r>
            <a:r>
              <a:rPr lang="de-DE" sz="1600" dirty="0" smtClean="0"/>
              <a:t>Bildformat</a:t>
            </a:r>
            <a:r>
              <a:rPr lang="de-DE" sz="1600" dirty="0"/>
              <a:t>, speziell für die platzsparende Speicherung auf Mobilgeräten,</a:t>
            </a:r>
            <a:br>
              <a:rPr lang="de-DE" sz="1600" dirty="0"/>
            </a:br>
            <a:r>
              <a:rPr lang="de-DE" sz="1600" dirty="0" smtClean="0"/>
              <a:t>- Containerformat </a:t>
            </a:r>
            <a:r>
              <a:rPr lang="de-DE" sz="1600" dirty="0"/>
              <a:t>zur Unterbringung unterschiedlicher Medientypen (u.a. Audio) </a:t>
            </a:r>
            <a:br>
              <a:rPr lang="de-DE" sz="1600" dirty="0"/>
            </a:br>
            <a:r>
              <a:rPr lang="de-DE" sz="1600" dirty="0" smtClean="0"/>
              <a:t>- Gruppenspeicherung </a:t>
            </a:r>
            <a:r>
              <a:rPr lang="de-DE" sz="1600" dirty="0"/>
              <a:t>von Bildern in einer Datei möglich (Serienbild, HDR-</a:t>
            </a:r>
            <a:r>
              <a:rPr lang="de-DE" sz="1600" dirty="0" err="1"/>
              <a:t>Braketing</a:t>
            </a:r>
            <a:r>
              <a:rPr lang="de-DE" sz="1600" dirty="0"/>
              <a:t>).</a:t>
            </a:r>
            <a:br>
              <a:rPr lang="de-DE" sz="1600" dirty="0"/>
            </a:br>
            <a:r>
              <a:rPr lang="de-DE" sz="1600" dirty="0" smtClean="0"/>
              <a:t/>
            </a:r>
            <a:br>
              <a:rPr lang="de-DE" sz="1600" dirty="0" smtClean="0"/>
            </a:br>
            <a:r>
              <a:rPr lang="de-DE" sz="1600" b="1" dirty="0" smtClean="0"/>
              <a:t>Vorteile </a:t>
            </a:r>
            <a:r>
              <a:rPr lang="de-DE" sz="1600" b="1" dirty="0"/>
              <a:t>von </a:t>
            </a:r>
            <a:r>
              <a:rPr lang="de-DE" sz="1600" b="1" dirty="0" smtClean="0"/>
              <a:t>HEIC</a:t>
            </a:r>
            <a:r>
              <a:rPr lang="de-DE" sz="1600" dirty="0"/>
              <a:t/>
            </a:r>
            <a:br>
              <a:rPr lang="de-DE" sz="1600" dirty="0"/>
            </a:br>
            <a:r>
              <a:rPr lang="de-DE" sz="1600" dirty="0" smtClean="0"/>
              <a:t>- Unterstützung </a:t>
            </a:r>
            <a:r>
              <a:rPr lang="de-DE" sz="1600" dirty="0"/>
              <a:t>für </a:t>
            </a:r>
            <a:r>
              <a:rPr lang="de-DE" sz="1600" dirty="0" smtClean="0"/>
              <a:t>16-Bit-Farbtiefe </a:t>
            </a:r>
            <a:r>
              <a:rPr lang="de-DE" sz="1600" dirty="0" smtClean="0">
                <a:sym typeface="Wingdings" panose="05000000000000000000" pitchFamily="2" charset="2"/>
              </a:rPr>
              <a:t></a:t>
            </a:r>
            <a:r>
              <a:rPr lang="de-DE" sz="1600" dirty="0" smtClean="0"/>
              <a:t> mehr </a:t>
            </a:r>
            <a:r>
              <a:rPr lang="de-DE" sz="1600" dirty="0"/>
              <a:t>Flexibilität bei Nachbearbeitung und </a:t>
            </a:r>
            <a:r>
              <a:rPr lang="de-DE" sz="1600" dirty="0" smtClean="0"/>
              <a:t>Verarbeitung,</a:t>
            </a:r>
            <a:r>
              <a:rPr lang="de-DE" sz="1600" dirty="0"/>
              <a:t/>
            </a:r>
            <a:br>
              <a:rPr lang="de-DE" sz="1600" dirty="0"/>
            </a:br>
            <a:r>
              <a:rPr lang="de-DE" sz="1600" dirty="0" smtClean="0"/>
              <a:t>- Dateigröße um ca. 50% kleiner als JPEG.</a:t>
            </a:r>
            <a:br>
              <a:rPr lang="de-DE" sz="1600" dirty="0" smtClean="0"/>
            </a:br>
            <a:r>
              <a:rPr lang="de-DE" sz="1600" dirty="0" smtClean="0"/>
              <a:t>- Enthalten wichtige </a:t>
            </a:r>
            <a:r>
              <a:rPr lang="de-DE" sz="1600" dirty="0"/>
              <a:t>Bilddaten, z. B. Uhrzeit und Aufnahmeort oder Breite und Höhe in Pixeln. </a:t>
            </a:r>
            <a:r>
              <a:rPr lang="de-DE" sz="1600" dirty="0" smtClean="0"/>
              <a:t> </a:t>
            </a:r>
            <a:r>
              <a:rPr lang="de-DE" sz="1600" dirty="0"/>
              <a:t/>
            </a:r>
            <a:br>
              <a:rPr lang="de-DE" sz="1600" dirty="0"/>
            </a:br>
            <a:r>
              <a:rPr lang="de-DE" sz="1600" dirty="0" smtClean="0"/>
              <a:t>- Speichern der Bearbeitungsschritte </a:t>
            </a:r>
            <a:r>
              <a:rPr lang="de-DE" sz="1600" dirty="0" smtClean="0">
                <a:sym typeface="Wingdings" panose="05000000000000000000" pitchFamily="2" charset="2"/>
              </a:rPr>
              <a:t> Rückkehr z</a:t>
            </a:r>
            <a:r>
              <a:rPr lang="de-DE" sz="1600" dirty="0" smtClean="0"/>
              <a:t>um </a:t>
            </a:r>
            <a:r>
              <a:rPr lang="de-DE" sz="1600" dirty="0"/>
              <a:t>Originalbild </a:t>
            </a:r>
            <a:r>
              <a:rPr lang="de-DE" sz="1600" dirty="0" smtClean="0"/>
              <a:t>möglich.</a:t>
            </a:r>
            <a:r>
              <a:rPr lang="de-DE" sz="1600" dirty="0"/>
              <a:t/>
            </a:r>
            <a:br>
              <a:rPr lang="de-DE" sz="1600" dirty="0"/>
            </a:br>
            <a:r>
              <a:rPr lang="de-DE" sz="1600" dirty="0"/>
              <a:t/>
            </a:r>
            <a:br>
              <a:rPr lang="de-DE" sz="1600" dirty="0"/>
            </a:br>
            <a:r>
              <a:rPr lang="de-DE" sz="1600" b="1" dirty="0"/>
              <a:t>Nachteile von </a:t>
            </a:r>
            <a:r>
              <a:rPr lang="de-DE" sz="1600" b="1" dirty="0" smtClean="0"/>
              <a:t>HEIC</a:t>
            </a:r>
            <a:r>
              <a:rPr lang="de-DE" sz="1600" dirty="0"/>
              <a:t/>
            </a:r>
            <a:br>
              <a:rPr lang="de-DE" sz="1600" dirty="0"/>
            </a:br>
            <a:r>
              <a:rPr lang="de-DE" sz="1600" dirty="0" smtClean="0"/>
              <a:t>- geringe Verbreitung außerhalb von Apple-Systemen </a:t>
            </a:r>
            <a:br>
              <a:rPr lang="de-DE" sz="1600" dirty="0" smtClean="0"/>
            </a:br>
            <a:r>
              <a:rPr lang="de-DE" sz="1600" dirty="0" smtClean="0"/>
              <a:t>-</a:t>
            </a:r>
            <a:r>
              <a:rPr lang="de-DE" sz="1600" dirty="0" smtClean="0">
                <a:sym typeface="Wingdings" panose="05000000000000000000" pitchFamily="2" charset="2"/>
              </a:rPr>
              <a:t> </a:t>
            </a:r>
            <a:r>
              <a:rPr lang="de-DE" sz="1600" dirty="0" smtClean="0"/>
              <a:t>Format nicht kompatibel mit div. Plattformsoftwaren.</a:t>
            </a:r>
            <a:br>
              <a:rPr lang="de-DE" sz="1600" dirty="0" smtClean="0"/>
            </a:br>
            <a:r>
              <a:rPr lang="de-DE" sz="1600" dirty="0" smtClean="0"/>
              <a:t/>
            </a:r>
            <a:br>
              <a:rPr lang="de-DE" sz="1600" dirty="0" smtClean="0"/>
            </a:br>
            <a:r>
              <a:rPr lang="de-DE" sz="1600" b="1" dirty="0" smtClean="0"/>
              <a:t>Umwandlung von</a:t>
            </a:r>
            <a:r>
              <a:rPr lang="de-DE" sz="1600" b="1" dirty="0"/>
              <a:t> HEIC-Datei in </a:t>
            </a:r>
            <a:r>
              <a:rPr lang="de-DE" sz="1600" b="1" dirty="0" smtClean="0"/>
              <a:t>JPEG </a:t>
            </a:r>
            <a:r>
              <a:rPr lang="de-DE" sz="1600" b="1" dirty="0" smtClean="0">
                <a:sym typeface="Wingdings" panose="05000000000000000000" pitchFamily="2" charset="2"/>
              </a:rPr>
              <a:t>a</a:t>
            </a:r>
            <a:r>
              <a:rPr lang="de-DE" sz="1600" b="1" dirty="0" smtClean="0"/>
              <a:t>utomatische </a:t>
            </a:r>
            <a:r>
              <a:rPr lang="de-DE" sz="1600" b="1" dirty="0"/>
              <a:t>Umwandlung</a:t>
            </a:r>
            <a:r>
              <a:rPr lang="de-DE" sz="1600" dirty="0"/>
              <a:t>: </a:t>
            </a:r>
            <a:r>
              <a:rPr lang="de-DE" sz="1600" dirty="0" smtClean="0"/>
              <a:t/>
            </a:r>
            <a:br>
              <a:rPr lang="de-DE" sz="1600" dirty="0" smtClean="0"/>
            </a:br>
            <a:r>
              <a:rPr lang="de-DE" sz="1600" dirty="0" smtClean="0"/>
              <a:t>- ab </a:t>
            </a:r>
            <a:r>
              <a:rPr lang="de-DE" sz="1600" b="1" dirty="0" smtClean="0"/>
              <a:t>iOS </a:t>
            </a:r>
            <a:r>
              <a:rPr lang="de-DE" sz="1600" b="1" dirty="0"/>
              <a:t>11 oder höher</a:t>
            </a:r>
            <a:r>
              <a:rPr lang="de-DE" sz="1600" dirty="0"/>
              <a:t> </a:t>
            </a:r>
            <a:r>
              <a:rPr lang="de-DE" sz="1600" dirty="0" smtClean="0"/>
              <a:t>= automatisch beim </a:t>
            </a:r>
            <a:r>
              <a:rPr lang="de-DE" sz="1600" dirty="0"/>
              <a:t>Übertragen auf </a:t>
            </a:r>
            <a:r>
              <a:rPr lang="de-DE" sz="1600" dirty="0" smtClean="0"/>
              <a:t>PC </a:t>
            </a:r>
            <a:r>
              <a:rPr lang="de-DE" sz="1600" dirty="0"/>
              <a:t>oder </a:t>
            </a:r>
            <a:r>
              <a:rPr lang="de-DE" sz="1600" dirty="0" smtClean="0"/>
              <a:t>Mac (Voraussetzung </a:t>
            </a:r>
            <a:br>
              <a:rPr lang="de-DE" sz="1600" dirty="0" smtClean="0"/>
            </a:br>
            <a:r>
              <a:rPr lang="de-DE" sz="1600" dirty="0"/>
              <a:t> </a:t>
            </a:r>
            <a:r>
              <a:rPr lang="de-DE" sz="1600" dirty="0" smtClean="0"/>
              <a:t> Einstellung ist aktiviert).</a:t>
            </a:r>
            <a:br>
              <a:rPr lang="de-DE" sz="1600" dirty="0" smtClean="0"/>
            </a:br>
            <a:r>
              <a:rPr lang="de-DE" sz="1600" b="1" dirty="0" smtClean="0"/>
              <a:t>Online Umwandlung:</a:t>
            </a:r>
            <a:r>
              <a:rPr lang="de-DE" sz="1600" b="1" dirty="0"/>
              <a:t/>
            </a:r>
            <a:br>
              <a:rPr lang="de-DE" sz="1600" b="1" dirty="0"/>
            </a:br>
            <a:r>
              <a:rPr lang="de-DE" sz="1600" b="1" dirty="0" smtClean="0"/>
              <a:t>- </a:t>
            </a:r>
            <a:r>
              <a:rPr lang="de-DE" sz="1600" dirty="0" smtClean="0"/>
              <a:t>auf verschiedenen Plattformen.</a:t>
            </a:r>
            <a:br>
              <a:rPr lang="de-DE" sz="1600" dirty="0" smtClean="0"/>
            </a:br>
            <a:r>
              <a:rPr lang="de-DE" sz="1600" b="1" dirty="0"/>
              <a:t> </a:t>
            </a:r>
            <a:br>
              <a:rPr lang="de-DE" sz="1600" b="1"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24509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4924425"/>
          </a:xfrm>
        </p:spPr>
        <p:txBody>
          <a:bodyPr anchor="t"/>
          <a:lstStyle/>
          <a:p>
            <a:pPr algn="l"/>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35" y="1782928"/>
            <a:ext cx="7056784" cy="448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38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87624" y="1556792"/>
            <a:ext cx="6768752" cy="576064"/>
          </a:xfrm>
        </p:spPr>
        <p:txBody>
          <a:bodyPr anchor="t"/>
          <a:lstStyle/>
          <a:p>
            <a:pPr eaLnBrk="1" hangingPunct="1"/>
            <a:r>
              <a:rPr lang="de-DE" altLang="de-DE" sz="4000" b="1" dirty="0" smtClean="0"/>
              <a:t>Grundlegendes</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44408" y="2132856"/>
            <a:ext cx="8353425" cy="5078313"/>
          </a:xfrm>
          <a:prstGeom prst="rect">
            <a:avLst/>
          </a:prstGeom>
          <a:noFill/>
        </p:spPr>
        <p:txBody>
          <a:bodyPr wrap="square" rtlCol="0">
            <a:spAutoFit/>
          </a:bodyPr>
          <a:lstStyle/>
          <a:p>
            <a:r>
              <a:rPr lang="de-DE" dirty="0" smtClean="0"/>
              <a:t>Die Bearbeitung digitaler Fotografien mithilfe von dafür geeigneter Software setzt gewisse Grundkenntnisse über:</a:t>
            </a:r>
          </a:p>
          <a:p>
            <a:endParaRPr lang="de-DE" dirty="0" smtClean="0"/>
          </a:p>
          <a:p>
            <a:pPr marL="285750" indent="-285750">
              <a:buFontTx/>
              <a:buChar char="-"/>
            </a:pPr>
            <a:r>
              <a:rPr lang="de-DE" dirty="0" smtClean="0"/>
              <a:t>den Ablauf des Fotografierens (auch Handhabung der eigenen Technik), </a:t>
            </a:r>
          </a:p>
          <a:p>
            <a:pPr marL="285750" indent="-285750">
              <a:buFontTx/>
              <a:buChar char="-"/>
            </a:pPr>
            <a:endParaRPr lang="de-DE" dirty="0" smtClean="0"/>
          </a:p>
          <a:p>
            <a:pPr marL="285750" indent="-285750">
              <a:buFontTx/>
              <a:buChar char="-"/>
            </a:pPr>
            <a:r>
              <a:rPr lang="de-DE" b="1" dirty="0" smtClean="0"/>
              <a:t>Dateiformate der digital aufgenommenen Fotografien, (heutiges Thema)</a:t>
            </a:r>
          </a:p>
          <a:p>
            <a:pPr marL="285750" indent="-285750">
              <a:buFontTx/>
              <a:buChar char="-"/>
            </a:pPr>
            <a:endParaRPr lang="de-DE" dirty="0" smtClean="0"/>
          </a:p>
          <a:p>
            <a:pPr marL="285750" indent="-285750">
              <a:buFontTx/>
              <a:buChar char="-"/>
            </a:pPr>
            <a:r>
              <a:rPr lang="de-DE" dirty="0" smtClean="0"/>
              <a:t>Bildbearbeitungstechniken,</a:t>
            </a:r>
          </a:p>
          <a:p>
            <a:r>
              <a:rPr lang="de-DE" dirty="0" smtClean="0"/>
              <a:t>  </a:t>
            </a:r>
          </a:p>
          <a:p>
            <a:pPr marL="285750" indent="-285750">
              <a:buFontTx/>
              <a:buChar char="-"/>
            </a:pPr>
            <a:r>
              <a:rPr lang="de-DE" dirty="0" smtClean="0"/>
              <a:t>grundsätzliche Handhabung der persönlichen Bildbearbeitungssoftware,</a:t>
            </a:r>
          </a:p>
          <a:p>
            <a:pPr marL="285750" indent="-285750">
              <a:buFontTx/>
              <a:buChar char="-"/>
            </a:pPr>
            <a:endParaRPr lang="de-DE" dirty="0" smtClean="0"/>
          </a:p>
          <a:p>
            <a:pPr marL="285750" indent="-285750">
              <a:buFontTx/>
              <a:buChar char="-"/>
            </a:pPr>
            <a:r>
              <a:rPr lang="de-DE" b="1" i="1" dirty="0"/>
              <a:t>sowie </a:t>
            </a:r>
            <a:r>
              <a:rPr lang="de-DE" b="1" i="1" dirty="0" smtClean="0"/>
              <a:t>deren wichtigsten fachspezifischen Begriffe wie z.B. Histogramm, Weißabgleich, Gradiationskurve, Farbraum, Farbmodell </a:t>
            </a:r>
            <a:r>
              <a:rPr lang="de-DE" b="1" i="1" dirty="0" err="1" smtClean="0"/>
              <a:t>u.v.a.m</a:t>
            </a:r>
            <a:endParaRPr lang="de-DE" b="1" i="1" dirty="0" smtClean="0"/>
          </a:p>
          <a:p>
            <a:pPr marL="285750" indent="-285750">
              <a:buFontTx/>
              <a:buChar char="-"/>
            </a:pPr>
            <a:endParaRPr lang="de-DE" dirty="0" smtClean="0"/>
          </a:p>
          <a:p>
            <a:r>
              <a:rPr lang="de-DE" dirty="0" smtClean="0"/>
              <a:t>voraus.</a:t>
            </a:r>
          </a:p>
          <a:p>
            <a:r>
              <a:rPr lang="de-DE" dirty="0" smtClean="0"/>
              <a:t> </a:t>
            </a:r>
          </a:p>
          <a:p>
            <a:endParaRPr lang="de-DE" dirty="0" smtClean="0"/>
          </a:p>
          <a:p>
            <a:r>
              <a:rPr lang="de-DE" dirty="0" smtClean="0"/>
              <a:t> </a:t>
            </a:r>
            <a:endParaRPr lang="de-DE" dirty="0"/>
          </a:p>
        </p:txBody>
      </p:sp>
    </p:spTree>
    <p:extLst>
      <p:ext uri="{BB962C8B-B14F-4D97-AF65-F5344CB8AC3E}">
        <p14:creationId xmlns:p14="http://schemas.microsoft.com/office/powerpoint/2010/main" val="26812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animEffect transition="in" filter="fade">
                                      <p:cBhvr>
                                        <p:cTn id="1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49" y="1352550"/>
            <a:ext cx="8424863" cy="4956770"/>
          </a:xfrm>
        </p:spPr>
        <p:txBody>
          <a:bodyPr anchor="t"/>
          <a:lstStyle/>
          <a:p>
            <a:pPr algn="l"/>
            <a:r>
              <a:rPr lang="de-DE" sz="1800" b="1" dirty="0" smtClean="0"/>
              <a:t>Rastergrafik  - "GIF</a:t>
            </a:r>
            <a:r>
              <a:rPr lang="de-DE" sz="1800" b="1" dirty="0"/>
              <a:t>" steht für "Graphics Interchange </a:t>
            </a:r>
            <a:r>
              <a:rPr lang="de-DE" sz="1800" b="1" dirty="0" smtClean="0"/>
              <a:t>Format„ </a:t>
            </a:r>
            <a:br>
              <a:rPr lang="de-DE" sz="1800" b="1" dirty="0" smtClean="0"/>
            </a:br>
            <a:r>
              <a:rPr lang="de-DE" sz="1800" dirty="0" smtClean="0"/>
              <a:t>-</a:t>
            </a:r>
            <a:r>
              <a:rPr lang="de-DE" sz="1800" b="1" dirty="0" smtClean="0"/>
              <a:t> </a:t>
            </a:r>
            <a:r>
              <a:rPr lang="de-DE" sz="1600" dirty="0"/>
              <a:t>d</a:t>
            </a:r>
            <a:r>
              <a:rPr lang="de-DE" sz="1600" dirty="0" smtClean="0"/>
              <a:t>ient der </a:t>
            </a:r>
            <a:r>
              <a:rPr lang="de-DE" sz="1600" dirty="0"/>
              <a:t>Darstellung von Grafiken, insbesondere einfacher </a:t>
            </a:r>
            <a:r>
              <a:rPr lang="de-DE" sz="1600" dirty="0" smtClean="0"/>
              <a:t>Animationen,</a:t>
            </a:r>
            <a:br>
              <a:rPr lang="de-DE" sz="1600" dirty="0" smtClean="0"/>
            </a:br>
            <a:r>
              <a:rPr lang="de-DE" sz="1600" dirty="0"/>
              <a:t/>
            </a:r>
            <a:br>
              <a:rPr lang="de-DE" sz="1600" dirty="0"/>
            </a:br>
            <a:r>
              <a:rPr lang="de-DE" sz="1600" b="1" dirty="0"/>
              <a:t>Verlustfreie Kompression:</a:t>
            </a:r>
            <a:r>
              <a:rPr lang="de-DE" sz="1600" dirty="0"/>
              <a:t> </a:t>
            </a:r>
            <a:r>
              <a:rPr lang="de-DE" sz="1600" dirty="0" smtClean="0"/>
              <a:t> </a:t>
            </a:r>
            <a:br>
              <a:rPr lang="de-DE" sz="1600" dirty="0" smtClean="0"/>
            </a:br>
            <a:r>
              <a:rPr lang="de-DE" sz="1600" dirty="0" smtClean="0"/>
              <a:t>- die </a:t>
            </a:r>
            <a:r>
              <a:rPr lang="de-DE" sz="1600" dirty="0"/>
              <a:t>Bildqualität bleibt beim Speichern und Übertragen der Datei </a:t>
            </a:r>
            <a:r>
              <a:rPr lang="de-DE" sz="1600" dirty="0" smtClean="0"/>
              <a:t>erhalten</a:t>
            </a:r>
            <a:r>
              <a:rPr lang="de-DE" sz="1600" dirty="0"/>
              <a:t>,</a:t>
            </a:r>
            <a:r>
              <a:rPr lang="de-DE" sz="1600" dirty="0" smtClean="0"/>
              <a:t/>
            </a:r>
            <a:br>
              <a:rPr lang="de-DE" sz="1600" dirty="0" smtClean="0"/>
            </a:br>
            <a:r>
              <a:rPr lang="de-DE" sz="1600" dirty="0" smtClean="0"/>
              <a:t/>
            </a:r>
            <a:br>
              <a:rPr lang="de-DE" sz="1600" dirty="0" smtClean="0"/>
            </a:br>
            <a:r>
              <a:rPr lang="de-DE" sz="1600" b="1" dirty="0" smtClean="0"/>
              <a:t>Farben</a:t>
            </a:r>
            <a:r>
              <a:rPr lang="de-DE" sz="1600" b="1" dirty="0"/>
              <a:t>:</a:t>
            </a:r>
            <a:r>
              <a:rPr lang="de-DE" sz="1600" dirty="0"/>
              <a:t> </a:t>
            </a:r>
            <a:r>
              <a:rPr lang="de-DE" sz="1600" dirty="0" smtClean="0"/>
              <a:t/>
            </a:r>
            <a:br>
              <a:rPr lang="de-DE" sz="1600" dirty="0" smtClean="0"/>
            </a:br>
            <a:r>
              <a:rPr lang="de-DE" sz="1600" dirty="0" smtClean="0"/>
              <a:t>- nur </a:t>
            </a:r>
            <a:r>
              <a:rPr lang="de-DE" sz="1600" dirty="0"/>
              <a:t>256 </a:t>
            </a:r>
            <a:r>
              <a:rPr lang="de-DE" sz="1600" dirty="0" smtClean="0"/>
              <a:t>Farben </a:t>
            </a:r>
            <a:r>
              <a:rPr lang="de-DE" sz="1600" dirty="0" smtClean="0">
                <a:sym typeface="Wingdings" panose="05000000000000000000" pitchFamily="2" charset="2"/>
              </a:rPr>
              <a:t> ausreichend </a:t>
            </a:r>
            <a:r>
              <a:rPr lang="de-DE" sz="1600" dirty="0" smtClean="0"/>
              <a:t>für </a:t>
            </a:r>
            <a:r>
              <a:rPr lang="de-DE" sz="1600" dirty="0"/>
              <a:t>viele </a:t>
            </a:r>
            <a:r>
              <a:rPr lang="de-DE" sz="1600" dirty="0" smtClean="0"/>
              <a:t>Anwendungen, jedoch ggf. Einschränkung,</a:t>
            </a:r>
            <a:br>
              <a:rPr lang="de-DE" sz="1600" dirty="0" smtClean="0"/>
            </a:br>
            <a:r>
              <a:rPr lang="de-DE" sz="1600" dirty="0"/>
              <a:t/>
            </a:r>
            <a:br>
              <a:rPr lang="de-DE" sz="1600" dirty="0"/>
            </a:br>
            <a:r>
              <a:rPr lang="de-DE" sz="1600" b="1" dirty="0"/>
              <a:t>Animation:</a:t>
            </a:r>
            <a:r>
              <a:rPr lang="de-DE" sz="1600" dirty="0"/>
              <a:t> </a:t>
            </a:r>
            <a:r>
              <a:rPr lang="de-DE" sz="1600" dirty="0" smtClean="0"/>
              <a:t/>
            </a:r>
            <a:br>
              <a:rPr lang="de-DE" sz="1600" dirty="0" smtClean="0"/>
            </a:br>
            <a:r>
              <a:rPr lang="de-DE" sz="1600" dirty="0" smtClean="0"/>
              <a:t>- Aneinanderreihung </a:t>
            </a:r>
            <a:r>
              <a:rPr lang="de-DE" sz="1600" dirty="0"/>
              <a:t>mehrerer Bilder </a:t>
            </a:r>
            <a:r>
              <a:rPr lang="de-DE" sz="1600" dirty="0" smtClean="0"/>
              <a:t>(Bewegungsillusion) in </a:t>
            </a:r>
            <a:r>
              <a:rPr lang="de-DE" sz="1600" dirty="0"/>
              <a:t>einer einzigen </a:t>
            </a:r>
            <a:r>
              <a:rPr lang="de-DE" sz="1600" dirty="0" smtClean="0"/>
              <a:t>GIF-Datei, </a:t>
            </a:r>
            <a:br>
              <a:rPr lang="de-DE" sz="1600" dirty="0" smtClean="0"/>
            </a:br>
            <a:r>
              <a:rPr lang="de-DE" sz="1600" dirty="0"/>
              <a:t/>
            </a:r>
            <a:br>
              <a:rPr lang="de-DE" sz="1600" dirty="0"/>
            </a:br>
            <a:r>
              <a:rPr lang="de-DE" sz="1600" b="1" dirty="0"/>
              <a:t>Transparenz:</a:t>
            </a:r>
            <a:r>
              <a:rPr lang="de-DE" sz="1600" dirty="0"/>
              <a:t> </a:t>
            </a:r>
            <a:r>
              <a:rPr lang="de-DE" sz="1600" dirty="0" smtClean="0"/>
              <a:t>Markierung eines Farbwertes als transparent </a:t>
            </a:r>
            <a:r>
              <a:rPr lang="de-DE" sz="1600" dirty="0" smtClean="0">
                <a:sym typeface="Wingdings" panose="05000000000000000000" pitchFamily="2" charset="2"/>
              </a:rPr>
              <a:t> Bildteile </a:t>
            </a:r>
            <a:r>
              <a:rPr lang="de-DE" sz="1600" dirty="0" smtClean="0"/>
              <a:t>werden transparent,</a:t>
            </a:r>
            <a:br>
              <a:rPr lang="de-DE" sz="1600" dirty="0" smtClean="0"/>
            </a:br>
            <a:r>
              <a:rPr lang="de-DE" sz="1600" dirty="0"/>
              <a:t/>
            </a:r>
            <a:br>
              <a:rPr lang="de-DE" sz="1600" dirty="0"/>
            </a:br>
            <a:r>
              <a:rPr lang="de-DE" sz="1600" b="1" dirty="0" smtClean="0"/>
              <a:t>Anwendungsbereiche:</a:t>
            </a:r>
            <a:r>
              <a:rPr lang="de-DE" sz="1600" dirty="0"/>
              <a:t/>
            </a:r>
            <a:br>
              <a:rPr lang="de-DE" sz="1600" dirty="0"/>
            </a:br>
            <a:r>
              <a:rPr lang="de-DE" sz="1600" dirty="0" smtClean="0"/>
              <a:t>- bei den </a:t>
            </a:r>
            <a:r>
              <a:rPr lang="de-DE" sz="1600" dirty="0"/>
              <a:t>meisten Webbrowsern und </a:t>
            </a:r>
            <a:r>
              <a:rPr lang="de-DE" sz="1600" dirty="0" smtClean="0"/>
              <a:t>Grafikprogrammen,</a:t>
            </a:r>
            <a:br>
              <a:rPr lang="de-DE" sz="1600" dirty="0" smtClean="0"/>
            </a:br>
            <a:r>
              <a:rPr lang="de-DE" sz="1600" dirty="0" smtClean="0"/>
              <a:t>- Format </a:t>
            </a:r>
            <a:r>
              <a:rPr lang="de-DE" sz="1600" dirty="0"/>
              <a:t>für einfache Animationen, einfache Grafiken im </a:t>
            </a:r>
            <a:r>
              <a:rPr lang="de-DE" sz="1600" dirty="0" smtClean="0"/>
              <a:t>Web, Logos</a:t>
            </a:r>
            <a:r>
              <a:rPr lang="de-DE" sz="1600" dirty="0"/>
              <a:t>, </a:t>
            </a:r>
            <a:r>
              <a:rPr lang="de-DE" sz="1600" dirty="0" smtClean="0"/>
              <a:t>Icons,</a:t>
            </a:r>
            <a:r>
              <a:rPr lang="de-DE" sz="1600" dirty="0"/>
              <a:t/>
            </a:r>
            <a:br>
              <a:rPr lang="de-DE" sz="1600" dirty="0"/>
            </a:br>
            <a:r>
              <a:rPr lang="de-DE" sz="1600" dirty="0"/>
              <a:t/>
            </a:r>
            <a:br>
              <a:rPr lang="de-DE" sz="1600" dirty="0"/>
            </a:br>
            <a:r>
              <a:rPr lang="de-DE" sz="1600" b="1" dirty="0" smtClean="0"/>
              <a:t>Die </a:t>
            </a:r>
            <a:r>
              <a:rPr lang="de-DE" sz="1600" b="1" dirty="0"/>
              <a:t>GIF-Erweiterung </a:t>
            </a:r>
            <a:r>
              <a:rPr lang="de-DE" sz="1600" b="1" dirty="0" smtClean="0"/>
              <a:t>ist ziemlich alt. Sie ist </a:t>
            </a:r>
            <a:r>
              <a:rPr lang="de-DE" sz="1600" b="1" dirty="0"/>
              <a:t>nicht wirklich für den modernen Gebrauch </a:t>
            </a:r>
            <a:r>
              <a:rPr lang="de-DE" sz="1600" b="1" dirty="0" smtClean="0"/>
              <a:t>geeignet.</a:t>
            </a: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Tree>
    <p:extLst>
      <p:ext uri="{BB962C8B-B14F-4D97-AF65-F5344CB8AC3E}">
        <p14:creationId xmlns:p14="http://schemas.microsoft.com/office/powerpoint/2010/main" val="7108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52550"/>
            <a:ext cx="8351838" cy="5002212"/>
          </a:xfrm>
        </p:spPr>
        <p:txBody>
          <a:bodyPr anchor="t"/>
          <a:lstStyle/>
          <a:p>
            <a:pPr algn="l"/>
            <a:r>
              <a:rPr lang="de-DE" sz="1800" b="1" dirty="0" smtClean="0"/>
              <a:t>Rastergrafik - „PNG“  steht für "</a:t>
            </a:r>
            <a:r>
              <a:rPr lang="de-DE" sz="1800" b="1" dirty="0"/>
              <a:t>Portable Network </a:t>
            </a:r>
            <a:r>
              <a:rPr lang="de-DE" sz="1800" b="1" dirty="0" smtClean="0"/>
              <a:t>Graphics„ </a:t>
            </a:r>
            <a:r>
              <a:rPr lang="de-DE" sz="1600" b="1" dirty="0" smtClean="0"/>
              <a:t/>
            </a:r>
            <a:br>
              <a:rPr lang="de-DE" sz="1600" b="1" dirty="0" smtClean="0"/>
            </a:br>
            <a:r>
              <a:rPr lang="de-DE" sz="1600" b="1" dirty="0" smtClean="0"/>
              <a:t/>
            </a:r>
            <a:br>
              <a:rPr lang="de-DE" sz="1600" b="1" dirty="0" smtClean="0"/>
            </a:br>
            <a:r>
              <a:rPr lang="de-DE" sz="1600" b="1" dirty="0" smtClean="0"/>
              <a:t>verlustfreies Rastergrafikformat:</a:t>
            </a:r>
            <a:br>
              <a:rPr lang="de-DE" sz="1600" b="1" dirty="0" smtClean="0"/>
            </a:br>
            <a:r>
              <a:rPr lang="de-DE" sz="1600" dirty="0" smtClean="0"/>
              <a:t>-</a:t>
            </a:r>
            <a:r>
              <a:rPr lang="de-DE" sz="1600" b="1" dirty="0" smtClean="0"/>
              <a:t> </a:t>
            </a:r>
            <a:r>
              <a:rPr lang="de-DE" sz="1600" dirty="0" smtClean="0"/>
              <a:t>Speicherung </a:t>
            </a:r>
            <a:r>
              <a:rPr lang="de-DE" sz="1600" dirty="0"/>
              <a:t>von </a:t>
            </a:r>
            <a:r>
              <a:rPr lang="de-DE" sz="1600" dirty="0" smtClean="0"/>
              <a:t>komprimierten </a:t>
            </a:r>
            <a:r>
              <a:rPr lang="de-DE" sz="1600" dirty="0"/>
              <a:t>Bilddateien ohne Informationsverlust (Erhalt der Bildqualität</a:t>
            </a:r>
            <a:r>
              <a:rPr lang="de-DE" sz="1600" dirty="0" smtClean="0"/>
              <a:t>),</a:t>
            </a:r>
            <a:br>
              <a:rPr lang="de-DE" sz="1600" dirty="0" smtClean="0"/>
            </a:br>
            <a:r>
              <a:rPr lang="de-DE" sz="1600" dirty="0" smtClean="0"/>
              <a:t>- geringe Qualitätsunterschiede von PNG zu JPEG bei detailreichen Fotos,</a:t>
            </a:r>
            <a:br>
              <a:rPr lang="de-DE" sz="1600" dirty="0" smtClean="0"/>
            </a:br>
            <a:r>
              <a:rPr lang="de-DE" sz="1600" dirty="0" smtClean="0"/>
              <a:t>- Dateigröße </a:t>
            </a:r>
            <a:r>
              <a:rPr lang="de-DE" sz="1600" dirty="0"/>
              <a:t>von PNG ist </a:t>
            </a:r>
            <a:r>
              <a:rPr lang="de-DE" sz="1600" dirty="0" smtClean="0"/>
              <a:t>viel grösser als JPEG.</a:t>
            </a:r>
            <a:r>
              <a:rPr lang="de-DE" sz="1600" dirty="0"/>
              <a:t/>
            </a:r>
            <a:br>
              <a:rPr lang="de-DE" sz="1600" dirty="0"/>
            </a:br>
            <a:r>
              <a:rPr lang="de-DE" sz="1600" dirty="0" smtClean="0"/>
              <a:t/>
            </a:r>
            <a:br>
              <a:rPr lang="de-DE" sz="1600" dirty="0" smtClean="0"/>
            </a:br>
            <a:r>
              <a:rPr lang="de-DE" sz="1600" b="1" dirty="0" smtClean="0"/>
              <a:t>Unterstützung von:</a:t>
            </a:r>
            <a:br>
              <a:rPr lang="de-DE" sz="1600" b="1" dirty="0" smtClean="0"/>
            </a:br>
            <a:r>
              <a:rPr lang="de-DE" sz="1600" dirty="0" smtClean="0"/>
              <a:t>- </a:t>
            </a:r>
            <a:r>
              <a:rPr lang="de-DE" sz="1600" b="1" dirty="0" smtClean="0"/>
              <a:t>Transparenz</a:t>
            </a:r>
            <a:r>
              <a:rPr lang="de-DE" sz="1600" dirty="0" smtClean="0"/>
              <a:t>, </a:t>
            </a:r>
            <a:r>
              <a:rPr lang="de-DE" sz="1600" dirty="0"/>
              <a:t>einschließlich teilweiser Transparenz (Alpha-Kanal</a:t>
            </a:r>
            <a:r>
              <a:rPr lang="de-DE" sz="1600" dirty="0" smtClean="0"/>
              <a:t>) </a:t>
            </a:r>
            <a:br>
              <a:rPr lang="de-DE" sz="1600" dirty="0" smtClean="0"/>
            </a:br>
            <a:r>
              <a:rPr lang="de-DE" sz="1600" dirty="0" smtClean="0">
                <a:sym typeface="Wingdings" panose="05000000000000000000" pitchFamily="2" charset="2"/>
              </a:rPr>
              <a:t> </a:t>
            </a:r>
            <a:r>
              <a:rPr lang="de-DE" sz="1600" dirty="0" smtClean="0"/>
              <a:t>Teile </a:t>
            </a:r>
            <a:r>
              <a:rPr lang="de-DE" sz="1600" dirty="0"/>
              <a:t>eines Bildes </a:t>
            </a:r>
            <a:r>
              <a:rPr lang="de-DE" sz="1600" dirty="0" smtClean="0"/>
              <a:t>werden durchsichtig, Anzeige von Bilder mit anderem </a:t>
            </a:r>
            <a:r>
              <a:rPr lang="de-DE" sz="1600" dirty="0"/>
              <a:t>Hintergrund </a:t>
            </a:r>
            <a:r>
              <a:rPr lang="de-DE" sz="1600" dirty="0" smtClean="0"/>
              <a:t>möglich,</a:t>
            </a:r>
            <a:br>
              <a:rPr lang="de-DE" sz="1600" dirty="0" smtClean="0"/>
            </a:br>
            <a:r>
              <a:rPr lang="de-DE" sz="1600" dirty="0" smtClean="0"/>
              <a:t>- </a:t>
            </a:r>
            <a:r>
              <a:rPr lang="de-DE" sz="1600" b="1" dirty="0" err="1" smtClean="0"/>
              <a:t>diff.</a:t>
            </a:r>
            <a:r>
              <a:rPr lang="de-DE" sz="1600" b="1" dirty="0" smtClean="0"/>
              <a:t> </a:t>
            </a:r>
            <a:r>
              <a:rPr lang="de-DE" sz="1600" b="1" dirty="0"/>
              <a:t>Farbtiefen</a:t>
            </a:r>
            <a:r>
              <a:rPr lang="de-DE" sz="1600" dirty="0"/>
              <a:t>, </a:t>
            </a:r>
            <a:r>
              <a:rPr lang="de-DE" sz="1600" dirty="0" smtClean="0"/>
              <a:t>8-Bit (</a:t>
            </a:r>
            <a:r>
              <a:rPr lang="de-DE" sz="1600" dirty="0"/>
              <a:t>256 Farben), 24-Bit (</a:t>
            </a:r>
            <a:r>
              <a:rPr lang="de-DE" sz="1600" dirty="0" smtClean="0"/>
              <a:t>16.777.216 Farben), </a:t>
            </a:r>
            <a:r>
              <a:rPr lang="de-DE" sz="1600" dirty="0"/>
              <a:t>32-Bit (</a:t>
            </a:r>
            <a:r>
              <a:rPr lang="de-DE" sz="1600" dirty="0" smtClean="0"/>
              <a:t>4.294.967.296 Farben) </a:t>
            </a:r>
            <a:r>
              <a:rPr lang="de-DE" sz="1600" dirty="0" smtClean="0">
                <a:sym typeface="Wingdings" panose="05000000000000000000" pitchFamily="2" charset="2"/>
              </a:rPr>
              <a:t> </a:t>
            </a:r>
            <a:r>
              <a:rPr lang="de-DE" sz="1600" dirty="0" smtClean="0"/>
              <a:t>flexibel </a:t>
            </a:r>
            <a:r>
              <a:rPr lang="de-DE" sz="1600" dirty="0"/>
              <a:t>für verschiedene </a:t>
            </a:r>
            <a:r>
              <a:rPr lang="de-DE" sz="1600" dirty="0" smtClean="0"/>
              <a:t>Anwendungen.</a:t>
            </a:r>
            <a:r>
              <a:rPr lang="de-DE" sz="1600" dirty="0"/>
              <a:t/>
            </a:r>
            <a:br>
              <a:rPr lang="de-DE" sz="1600" dirty="0"/>
            </a:br>
            <a:r>
              <a:rPr lang="de-DE" sz="1600" dirty="0" smtClean="0"/>
              <a:t>- </a:t>
            </a:r>
            <a:r>
              <a:rPr lang="de-DE" sz="1600" b="1" dirty="0" err="1" smtClean="0"/>
              <a:t>Interlacing</a:t>
            </a:r>
            <a:r>
              <a:rPr lang="de-DE" sz="1600" b="1" dirty="0" smtClean="0"/>
              <a:t>-Technik </a:t>
            </a:r>
            <a:r>
              <a:rPr lang="de-DE" sz="1600" b="1" dirty="0" smtClean="0">
                <a:sym typeface="Wingdings" panose="05000000000000000000" pitchFamily="2" charset="2"/>
              </a:rPr>
              <a:t></a:t>
            </a:r>
            <a:r>
              <a:rPr lang="de-DE" sz="1600" dirty="0" smtClean="0"/>
              <a:t> Bildaufbau erfolgt schrittweise = schrittweise </a:t>
            </a:r>
            <a:r>
              <a:rPr lang="de-DE" sz="1600" dirty="0"/>
              <a:t>Anzeige des Bildes beim </a:t>
            </a:r>
            <a:r>
              <a:rPr lang="de-DE" sz="1600" dirty="0" smtClean="0"/>
              <a:t>Laden (Vorteil bei langsamer Internetverbindung),</a:t>
            </a:r>
            <a:r>
              <a:rPr lang="de-DE" sz="1600" dirty="0"/>
              <a:t/>
            </a:r>
            <a:br>
              <a:rPr lang="de-DE" sz="1600" dirty="0"/>
            </a:br>
            <a:r>
              <a:rPr lang="de-DE" sz="1600" dirty="0" smtClean="0"/>
              <a:t/>
            </a:r>
            <a:br>
              <a:rPr lang="de-DE" sz="1600" dirty="0" smtClean="0"/>
            </a:br>
            <a:r>
              <a:rPr lang="de-DE" sz="1600" b="1" dirty="0" smtClean="0"/>
              <a:t>Anwendungsbereich:</a:t>
            </a:r>
            <a:r>
              <a:rPr lang="de-DE" sz="1600" dirty="0" smtClean="0"/>
              <a:t/>
            </a:r>
            <a:br>
              <a:rPr lang="de-DE" sz="1600" dirty="0" smtClean="0"/>
            </a:br>
            <a:r>
              <a:rPr lang="de-DE" sz="1600" dirty="0" smtClean="0"/>
              <a:t>- für Bilder mit hoher Detailtreue, hoher Bildqualität und/oder erforderlicher Transparenz,   </a:t>
            </a:r>
            <a:br>
              <a:rPr lang="de-DE" sz="1600" dirty="0" smtClean="0"/>
            </a:br>
            <a:r>
              <a:rPr lang="de-DE" sz="1600" dirty="0" smtClean="0"/>
              <a:t>- Logos</a:t>
            </a:r>
            <a:r>
              <a:rPr lang="de-DE" sz="1600" dirty="0"/>
              <a:t>, Icons, </a:t>
            </a:r>
            <a:r>
              <a:rPr lang="de-DE" sz="1600" dirty="0" smtClean="0"/>
              <a:t>Illustrationen. </a:t>
            </a:r>
            <a:br>
              <a:rPr lang="de-DE" sz="1600" dirty="0" smtClean="0"/>
            </a:br>
            <a:r>
              <a:rPr lang="de-DE" sz="1600" dirty="0"/>
              <a:t>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5028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264714"/>
            <a:ext cx="8351838" cy="5188474"/>
          </a:xfrm>
        </p:spPr>
        <p:txBody>
          <a:bodyPr anchor="t"/>
          <a:lstStyle/>
          <a:p>
            <a:pPr algn="l"/>
            <a:r>
              <a:rPr lang="de-DE" sz="2400" b="1" dirty="0" smtClean="0"/>
              <a:t>Rastergrafik - "TIFF</a:t>
            </a:r>
            <a:r>
              <a:rPr lang="de-DE" sz="2400" b="1" dirty="0"/>
              <a:t>" </a:t>
            </a:r>
            <a:r>
              <a:rPr lang="de-DE" sz="1800" b="1" dirty="0"/>
              <a:t>steht für "Tagged Image File </a:t>
            </a:r>
            <a:r>
              <a:rPr lang="de-DE" sz="1800" b="1" dirty="0" smtClean="0"/>
              <a:t>Format„ </a:t>
            </a:r>
            <a:r>
              <a:rPr lang="de-DE" sz="1800" dirty="0" smtClean="0"/>
              <a:t/>
            </a:r>
            <a:br>
              <a:rPr lang="de-DE" sz="1800" dirty="0" smtClean="0"/>
            </a:br>
            <a:r>
              <a:rPr lang="de-DE" sz="1800" dirty="0" smtClean="0"/>
              <a:t/>
            </a:r>
            <a:br>
              <a:rPr lang="de-DE" sz="1800" dirty="0" smtClean="0"/>
            </a:br>
            <a:r>
              <a:rPr lang="de-DE" sz="1600" b="1" dirty="0" smtClean="0"/>
              <a:t>eines </a:t>
            </a:r>
            <a:r>
              <a:rPr lang="de-DE" sz="1600" b="1" dirty="0"/>
              <a:t>der wichtigsten Formate </a:t>
            </a:r>
            <a:r>
              <a:rPr lang="de-DE" sz="1600" b="1" dirty="0" smtClean="0"/>
              <a:t>für:</a:t>
            </a:r>
            <a:br>
              <a:rPr lang="de-DE" sz="1600" b="1" dirty="0" smtClean="0"/>
            </a:br>
            <a:r>
              <a:rPr lang="de-DE" sz="1600" dirty="0"/>
              <a:t>-</a:t>
            </a:r>
            <a:r>
              <a:rPr lang="de-DE" sz="1600" dirty="0" smtClean="0"/>
              <a:t> </a:t>
            </a:r>
            <a:r>
              <a:rPr lang="de-DE" sz="1600" dirty="0"/>
              <a:t>die professionelle Bildbearbeitung, </a:t>
            </a:r>
            <a:r>
              <a:rPr lang="de-DE" sz="1600" dirty="0" smtClean="0"/>
              <a:t/>
            </a:r>
            <a:br>
              <a:rPr lang="de-DE" sz="1600" dirty="0" smtClean="0"/>
            </a:br>
            <a:r>
              <a:rPr lang="de-DE" sz="1600" dirty="0" smtClean="0"/>
              <a:t>- die Speicherung </a:t>
            </a:r>
            <a:r>
              <a:rPr lang="de-DE" sz="1600" dirty="0"/>
              <a:t>von Bilddateien und Archivierung, </a:t>
            </a:r>
            <a:r>
              <a:rPr lang="de-DE" sz="1600" dirty="0" smtClean="0"/>
              <a:t>  </a:t>
            </a:r>
            <a:br>
              <a:rPr lang="de-DE" sz="1600" dirty="0" smtClean="0"/>
            </a:br>
            <a:r>
              <a:rPr lang="de-DE" sz="1600" dirty="0" smtClean="0"/>
              <a:t>- die Zusammenarbeit </a:t>
            </a:r>
            <a:r>
              <a:rPr lang="de-DE" sz="1600" dirty="0"/>
              <a:t>zwischen verschiedenen </a:t>
            </a:r>
            <a:r>
              <a:rPr lang="de-DE" sz="1600" dirty="0" smtClean="0"/>
              <a:t>Bildbearbeitungsprogrammen, </a:t>
            </a:r>
            <a:r>
              <a:rPr lang="de-DE" sz="1600" dirty="0"/>
              <a:t/>
            </a:r>
            <a:br>
              <a:rPr lang="de-DE" sz="1600" dirty="0"/>
            </a:br>
            <a:r>
              <a:rPr lang="de-DE" sz="1600" dirty="0" smtClean="0"/>
              <a:t>- hohe </a:t>
            </a:r>
            <a:r>
              <a:rPr lang="de-DE" sz="1600" dirty="0"/>
              <a:t>Qualität und </a:t>
            </a:r>
            <a:r>
              <a:rPr lang="de-DE" sz="1600" dirty="0" smtClean="0"/>
              <a:t>Flexibilität,</a:t>
            </a:r>
            <a:br>
              <a:rPr lang="de-DE" sz="1600" dirty="0" smtClean="0"/>
            </a:br>
            <a:r>
              <a:rPr lang="de-DE" sz="1600" dirty="0" smtClean="0"/>
              <a:t/>
            </a:r>
            <a:br>
              <a:rPr lang="de-DE" sz="1600" dirty="0" smtClean="0"/>
            </a:br>
            <a:r>
              <a:rPr lang="de-DE" sz="1600" b="1" dirty="0"/>
              <a:t>u</a:t>
            </a:r>
            <a:r>
              <a:rPr lang="de-DE" sz="1600" b="1" dirty="0" smtClean="0"/>
              <a:t>nterstützt:</a:t>
            </a:r>
            <a:r>
              <a:rPr lang="de-DE" sz="1600" dirty="0" smtClean="0"/>
              <a:t/>
            </a:r>
            <a:br>
              <a:rPr lang="de-DE" sz="1600" dirty="0" smtClean="0"/>
            </a:br>
            <a:r>
              <a:rPr lang="de-DE" sz="1600" dirty="0" smtClean="0"/>
              <a:t>- verlustfreie/verlustbehaftete Kompressionsmethoden, </a:t>
            </a:r>
            <a:br>
              <a:rPr lang="de-DE" sz="1600" dirty="0" smtClean="0"/>
            </a:br>
            <a:r>
              <a:rPr lang="de-DE" sz="1600" dirty="0" smtClean="0"/>
              <a:t>- Ebenen </a:t>
            </a:r>
            <a:r>
              <a:rPr lang="de-DE" sz="1600" dirty="0"/>
              <a:t>und </a:t>
            </a:r>
            <a:r>
              <a:rPr lang="de-DE" sz="1600" dirty="0" smtClean="0"/>
              <a:t>Kanäle und speichert sie ab, </a:t>
            </a:r>
            <a:r>
              <a:rPr lang="de-DE" sz="1600" dirty="0"/>
              <a:t/>
            </a:r>
            <a:br>
              <a:rPr lang="de-DE" sz="1600" dirty="0"/>
            </a:br>
            <a:r>
              <a:rPr lang="de-DE" sz="1600" dirty="0" smtClean="0"/>
              <a:t/>
            </a:r>
            <a:br>
              <a:rPr lang="de-DE" sz="1600" dirty="0" smtClean="0"/>
            </a:br>
            <a:r>
              <a:rPr lang="de-DE" sz="1600" b="1" dirty="0" err="1"/>
              <a:t>u</a:t>
            </a:r>
            <a:r>
              <a:rPr lang="de-DE" sz="1600" b="1" dirty="0" err="1" smtClean="0"/>
              <a:t>nkomprimierte</a:t>
            </a:r>
            <a:r>
              <a:rPr lang="de-DE" sz="1600" b="1" dirty="0" smtClean="0"/>
              <a:t> </a:t>
            </a:r>
            <a:r>
              <a:rPr lang="de-DE" sz="1600" b="1" dirty="0"/>
              <a:t>Option:</a:t>
            </a:r>
            <a:r>
              <a:rPr lang="de-DE" sz="1600" dirty="0"/>
              <a:t> </a:t>
            </a:r>
            <a:r>
              <a:rPr lang="de-DE" sz="1600" dirty="0" smtClean="0"/>
              <a:t/>
            </a:r>
            <a:br>
              <a:rPr lang="de-DE" sz="1600" dirty="0" smtClean="0"/>
            </a:br>
            <a:r>
              <a:rPr lang="de-DE" sz="1600" dirty="0" smtClean="0"/>
              <a:t>- schnelle </a:t>
            </a:r>
            <a:r>
              <a:rPr lang="de-DE" sz="1600" dirty="0"/>
              <a:t>Datenübertragung und minimale </a:t>
            </a:r>
            <a:r>
              <a:rPr lang="de-DE" sz="1600" dirty="0" smtClean="0"/>
              <a:t>Verarbeitungszeit, </a:t>
            </a:r>
            <a:br>
              <a:rPr lang="de-DE" sz="1600" dirty="0" smtClean="0"/>
            </a:br>
            <a:r>
              <a:rPr lang="de-DE" sz="1600" dirty="0" smtClean="0"/>
              <a:t>- Kopiervorgänge ohne Qualitätsverlust,</a:t>
            </a:r>
            <a:br>
              <a:rPr lang="de-DE" sz="1600" dirty="0" smtClean="0"/>
            </a:br>
            <a:r>
              <a:rPr lang="de-DE" sz="1600" dirty="0" smtClean="0"/>
              <a:t>- Erhalt der Bildqualität der Originaldatei, </a:t>
            </a:r>
            <a:br>
              <a:rPr lang="de-DE" sz="1600" dirty="0" smtClean="0"/>
            </a:br>
            <a:r>
              <a:rPr lang="de-DE" sz="1600" dirty="0" smtClean="0"/>
              <a:t/>
            </a:r>
            <a:br>
              <a:rPr lang="de-DE" sz="1600" dirty="0" smtClean="0"/>
            </a:br>
            <a:r>
              <a:rPr lang="de-DE" sz="1600" b="1" dirty="0" smtClean="0"/>
              <a:t>Farbtiefe/Farbkanal:</a:t>
            </a:r>
            <a:r>
              <a:rPr lang="de-DE" sz="1600" dirty="0" smtClean="0"/>
              <a:t>  </a:t>
            </a:r>
            <a:br>
              <a:rPr lang="de-DE" sz="1600" dirty="0" smtClean="0"/>
            </a:br>
            <a:r>
              <a:rPr lang="de-DE" sz="1600" dirty="0" smtClean="0"/>
              <a:t>- 1-Bit-Monochrom (zwei Farben Schwarz, Weiß), 8-Bit-Graustufen (256), 16-Bit-Farbe (65.536) und mehr (bis zu 48 Bit).</a:t>
            </a:r>
            <a:r>
              <a:rPr lang="de-DE" sz="1600" dirty="0"/>
              <a:t/>
            </a:r>
            <a:br>
              <a:rPr lang="de-DE" sz="1600" dirty="0"/>
            </a:br>
            <a:r>
              <a:rPr lang="de-DE" sz="1600" dirty="0" smtClean="0"/>
              <a:t/>
            </a:r>
            <a:br>
              <a:rPr lang="de-DE" sz="1600" dirty="0" smtClean="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425769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strVal val="#ppt_w*0.70"/>
                                          </p:val>
                                        </p:tav>
                                        <p:tav tm="100000">
                                          <p:val>
                                            <p:strVal val="#ppt_w"/>
                                          </p:val>
                                        </p:tav>
                                      </p:tavLst>
                                    </p:anim>
                                    <p:anim calcmode="lin" valueType="num">
                                      <p:cBhvr>
                                        <p:cTn id="8" dur="2000" fill="hold"/>
                                        <p:tgtEl>
                                          <p:spTgt spid="2050"/>
                                        </p:tgtEl>
                                        <p:attrNameLst>
                                          <p:attrName>ppt_h</p:attrName>
                                        </p:attrNameLst>
                                      </p:cBhvr>
                                      <p:tavLst>
                                        <p:tav tm="0">
                                          <p:val>
                                            <p:strVal val="#ppt_h"/>
                                          </p:val>
                                        </p:tav>
                                        <p:tav tm="100000">
                                          <p:val>
                                            <p:strVal val="#ppt_h"/>
                                          </p:val>
                                        </p:tav>
                                      </p:tavLst>
                                    </p:anim>
                                    <p:animEffect transition="in" filter="fade">
                                      <p:cBhvr>
                                        <p:cTn id="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65151"/>
            <a:ext cx="8351838" cy="4989611"/>
          </a:xfrm>
        </p:spPr>
        <p:txBody>
          <a:bodyPr anchor="t"/>
          <a:lstStyle/>
          <a:p>
            <a:pPr algn="l"/>
            <a:r>
              <a:rPr lang="de-DE" sz="2400" b="1" dirty="0" smtClean="0"/>
              <a:t>Rastergrafik - "TIFF</a:t>
            </a:r>
            <a:r>
              <a:rPr lang="de-DE" sz="2400" b="1" dirty="0"/>
              <a:t>"</a:t>
            </a:r>
            <a:r>
              <a:rPr lang="de-DE" sz="1800" b="1" dirty="0"/>
              <a:t> steht für "Tagged Image File </a:t>
            </a:r>
            <a:r>
              <a:rPr lang="de-DE" sz="1800" b="1" dirty="0" smtClean="0"/>
              <a:t>Format„ </a:t>
            </a:r>
            <a:r>
              <a:rPr lang="de-DE" sz="1800" dirty="0" smtClean="0"/>
              <a:t/>
            </a:r>
            <a:br>
              <a:rPr lang="de-DE" sz="1800" dirty="0" smtClean="0"/>
            </a:br>
            <a:r>
              <a:rPr lang="de-DE" sz="1800" dirty="0" smtClean="0"/>
              <a:t/>
            </a:r>
            <a:br>
              <a:rPr lang="de-DE" sz="1800" dirty="0" smtClean="0"/>
            </a:br>
            <a:r>
              <a:rPr lang="de-DE" sz="1600" b="1" dirty="0"/>
              <a:t>Breite Anwendbarkeit:</a:t>
            </a:r>
            <a:r>
              <a:rPr lang="de-DE" sz="1600" dirty="0"/>
              <a:t> </a:t>
            </a:r>
            <a:br>
              <a:rPr lang="de-DE" sz="1600" dirty="0"/>
            </a:br>
            <a:r>
              <a:rPr lang="de-DE" sz="1600" dirty="0" smtClean="0"/>
              <a:t>- u.a</a:t>
            </a:r>
            <a:r>
              <a:rPr lang="de-DE" sz="1600" dirty="0"/>
              <a:t>. Druck- und Verlagsbranche, </a:t>
            </a:r>
            <a:r>
              <a:rPr lang="de-DE" sz="1600" dirty="0" smtClean="0"/>
              <a:t/>
            </a:r>
            <a:br>
              <a:rPr lang="de-DE" sz="1600" dirty="0" smtClean="0"/>
            </a:br>
            <a:r>
              <a:rPr lang="de-DE" sz="1600" dirty="0" smtClean="0"/>
              <a:t>- medizinischen Bildgebungsanwendungen, </a:t>
            </a:r>
            <a:br>
              <a:rPr lang="de-DE" sz="1600" dirty="0" smtClean="0"/>
            </a:br>
            <a:r>
              <a:rPr lang="de-DE" sz="1600" dirty="0" smtClean="0"/>
              <a:t>- Fotografie</a:t>
            </a:r>
            <a:r>
              <a:rPr lang="de-DE" sz="1600" dirty="0"/>
              <a:t>, </a:t>
            </a:r>
            <a:br>
              <a:rPr lang="de-DE" sz="1600" dirty="0"/>
            </a:br>
            <a:r>
              <a:rPr lang="de-DE" sz="1600" dirty="0"/>
              <a:t/>
            </a:r>
            <a:br>
              <a:rPr lang="de-DE" sz="1600" dirty="0"/>
            </a:br>
            <a:r>
              <a:rPr lang="de-DE" sz="1600" b="1" dirty="0"/>
              <a:t>Wichtig:</a:t>
            </a:r>
            <a:r>
              <a:rPr lang="de-DE" sz="1600" dirty="0"/>
              <a:t> </a:t>
            </a:r>
            <a:br>
              <a:rPr lang="de-DE" sz="1600" dirty="0"/>
            </a:br>
            <a:r>
              <a:rPr lang="de-DE" sz="1600" dirty="0" smtClean="0"/>
              <a:t>- TIFF-Dateien </a:t>
            </a:r>
            <a:r>
              <a:rPr lang="de-DE" sz="1600" dirty="0"/>
              <a:t>sind tendenziell größer als einige andere Formate wie </a:t>
            </a:r>
            <a:r>
              <a:rPr lang="de-DE" sz="1600" dirty="0" smtClean="0"/>
              <a:t>z.B. JPEG, </a:t>
            </a:r>
            <a:r>
              <a:rPr lang="de-DE" sz="1600" dirty="0"/>
              <a:t/>
            </a:r>
            <a:br>
              <a:rPr lang="de-DE" sz="1600" dirty="0"/>
            </a:br>
            <a:r>
              <a:rPr lang="de-DE" sz="1600" dirty="0" smtClean="0"/>
              <a:t>- hat </a:t>
            </a:r>
            <a:r>
              <a:rPr lang="de-DE" sz="1600" dirty="0"/>
              <a:t>Einfluss auf Übertragung und </a:t>
            </a:r>
            <a:r>
              <a:rPr lang="de-DE" sz="1600" dirty="0" smtClean="0"/>
              <a:t>Speicherung, </a:t>
            </a:r>
            <a:br>
              <a:rPr lang="de-DE" sz="1600" dirty="0" smtClean="0"/>
            </a:br>
            <a:r>
              <a:rPr lang="de-DE" sz="1600" dirty="0" smtClean="0"/>
              <a:t>- ideal </a:t>
            </a:r>
            <a:r>
              <a:rPr lang="de-DE" sz="1600" dirty="0"/>
              <a:t>für professionelle </a:t>
            </a:r>
            <a:r>
              <a:rPr lang="de-DE" sz="1600" dirty="0" smtClean="0"/>
              <a:t>Bildbearbeitungszwecke, </a:t>
            </a:r>
            <a:r>
              <a:rPr lang="de-DE" sz="1600" dirty="0"/>
              <a:t/>
            </a:r>
            <a:br>
              <a:rPr lang="de-DE" sz="1600" dirty="0"/>
            </a:br>
            <a:r>
              <a:rPr lang="de-DE" sz="1600" dirty="0" smtClean="0"/>
              <a:t/>
            </a:r>
            <a:br>
              <a:rPr lang="de-DE" sz="1600" dirty="0" smtClean="0"/>
            </a:br>
            <a:r>
              <a:rPr lang="de-DE" sz="1600" b="1" dirty="0" smtClean="0"/>
              <a:t>Originalbilddaten bleiben </a:t>
            </a:r>
            <a:r>
              <a:rPr lang="de-DE" sz="1600" b="1" dirty="0"/>
              <a:t>mit hoher Bildqualität erhalten, unabhängig davon, wie oft </a:t>
            </a:r>
            <a:r>
              <a:rPr lang="de-DE" sz="1600" b="1" dirty="0" smtClean="0"/>
              <a:t>die </a:t>
            </a:r>
            <a:r>
              <a:rPr lang="de-DE" sz="1600" b="1" dirty="0"/>
              <a:t>Originaldatei </a:t>
            </a:r>
            <a:r>
              <a:rPr lang="de-DE" sz="1600" b="1" dirty="0" smtClean="0"/>
              <a:t>kopiert wird.</a:t>
            </a:r>
            <a:r>
              <a:rPr lang="de-DE" sz="1600" b="1" dirty="0"/>
              <a:t/>
            </a:r>
            <a:br>
              <a:rPr lang="de-DE" sz="1600" b="1" dirty="0"/>
            </a:br>
            <a:r>
              <a:rPr lang="de-DE" sz="1600" dirty="0"/>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5685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63980"/>
            <a:ext cx="8424614" cy="4912995"/>
          </a:xfrm>
        </p:spPr>
        <p:txBody>
          <a:bodyPr anchor="t"/>
          <a:lstStyle/>
          <a:p>
            <a:pPr algn="l"/>
            <a:r>
              <a:rPr lang="de-DE" sz="2400" b="1" dirty="0" smtClean="0"/>
              <a:t>Rastergrafik - "RAW</a:t>
            </a:r>
            <a:r>
              <a:rPr lang="de-DE" sz="2400" b="1" dirty="0"/>
              <a:t>" </a:t>
            </a:r>
            <a:r>
              <a:rPr lang="de-DE" sz="1800" b="1" dirty="0" smtClean="0"/>
              <a:t>(Rohdaten) = unkomprimiertes Dateiformat </a:t>
            </a:r>
            <a:r>
              <a:rPr lang="de-DE" sz="1800" b="1" dirty="0"/>
              <a:t>von unverarbeiteten </a:t>
            </a:r>
            <a:r>
              <a:rPr lang="de-DE" sz="1800" b="1" dirty="0" smtClean="0"/>
              <a:t>Bildern</a:t>
            </a:r>
            <a:br>
              <a:rPr lang="de-DE" sz="1800" b="1" dirty="0" smtClean="0"/>
            </a:br>
            <a:r>
              <a:rPr lang="de-DE" sz="1600" b="1" dirty="0" smtClean="0"/>
              <a:t/>
            </a:r>
            <a:br>
              <a:rPr lang="de-DE" sz="1600" b="1" dirty="0" smtClean="0"/>
            </a:br>
            <a:r>
              <a:rPr lang="de-DE" sz="1600" dirty="0" smtClean="0"/>
              <a:t>-</a:t>
            </a:r>
            <a:r>
              <a:rPr lang="de-DE" sz="1600" b="1" dirty="0" smtClean="0"/>
              <a:t> </a:t>
            </a:r>
            <a:r>
              <a:rPr lang="de-DE" sz="1600" dirty="0" smtClean="0"/>
              <a:t>direkte, unveränderte Datenerfassung und –</a:t>
            </a:r>
            <a:r>
              <a:rPr lang="de-DE" sz="1600" dirty="0" err="1" smtClean="0"/>
              <a:t>speicherung</a:t>
            </a:r>
            <a:r>
              <a:rPr lang="de-DE" sz="1600" dirty="0" smtClean="0"/>
              <a:t> via Bildsensor der Kamera</a:t>
            </a:r>
            <a:br>
              <a:rPr lang="de-DE" sz="1600" dirty="0" smtClean="0"/>
            </a:br>
            <a:r>
              <a:rPr lang="de-DE" sz="1600" dirty="0" smtClean="0"/>
              <a:t> </a:t>
            </a:r>
            <a:r>
              <a:rPr lang="de-DE" sz="1600" dirty="0" smtClean="0">
                <a:sym typeface="Wingdings" panose="05000000000000000000" pitchFamily="2" charset="2"/>
              </a:rPr>
              <a:t> </a:t>
            </a:r>
            <a:r>
              <a:rPr lang="de-DE" sz="1600" dirty="0" smtClean="0"/>
              <a:t>Rohdatenerfassung, </a:t>
            </a:r>
            <a:br>
              <a:rPr lang="de-DE" sz="1600" dirty="0" smtClean="0"/>
            </a:br>
            <a:r>
              <a:rPr lang="de-DE" sz="1600" dirty="0" smtClean="0"/>
              <a:t/>
            </a:r>
            <a:br>
              <a:rPr lang="de-DE" sz="1600" dirty="0" smtClean="0"/>
            </a:br>
            <a:r>
              <a:rPr lang="de-DE" sz="1600" b="1" dirty="0" smtClean="0"/>
              <a:t>Wichtige Merkmale:</a:t>
            </a:r>
            <a:r>
              <a:rPr lang="de-DE" sz="1600" b="1" dirty="0"/>
              <a:t/>
            </a:r>
            <a:br>
              <a:rPr lang="de-DE" sz="1600" b="1" dirty="0"/>
            </a:br>
            <a:r>
              <a:rPr lang="de-DE" sz="1600" dirty="0" smtClean="0"/>
              <a:t>-</a:t>
            </a:r>
            <a:r>
              <a:rPr lang="de-DE" sz="1600" b="1" dirty="0" smtClean="0"/>
              <a:t> unverarbeitete (Roh-) Daten – </a:t>
            </a:r>
            <a:r>
              <a:rPr lang="de-DE" sz="1600" dirty="0" smtClean="0"/>
              <a:t>vom Bildsensor aufgenommen </a:t>
            </a:r>
            <a:r>
              <a:rPr lang="de-DE" sz="1600" dirty="0" smtClean="0">
                <a:sym typeface="Wingdings" panose="05000000000000000000" pitchFamily="2" charset="2"/>
              </a:rPr>
              <a:t></a:t>
            </a:r>
            <a:r>
              <a:rPr lang="de-DE" sz="1600" dirty="0" smtClean="0"/>
              <a:t> </a:t>
            </a:r>
            <a:r>
              <a:rPr lang="de-DE" sz="1600" dirty="0"/>
              <a:t/>
            </a:r>
            <a:br>
              <a:rPr lang="de-DE" sz="1600" dirty="0"/>
            </a:br>
            <a:r>
              <a:rPr lang="de-DE" sz="1600" dirty="0" smtClean="0"/>
              <a:t>- </a:t>
            </a:r>
            <a:r>
              <a:rPr lang="de-DE" sz="1600" b="1" dirty="0"/>
              <a:t>h</a:t>
            </a:r>
            <a:r>
              <a:rPr lang="de-DE" sz="1600" b="1" dirty="0" smtClean="0"/>
              <a:t>ohe Qualität, Flexibilität  </a:t>
            </a:r>
            <a:r>
              <a:rPr lang="de-DE" sz="1600" b="1" dirty="0" smtClean="0">
                <a:sym typeface="Wingdings" panose="05000000000000000000" pitchFamily="2" charset="2"/>
              </a:rPr>
              <a:t> </a:t>
            </a:r>
            <a:r>
              <a:rPr lang="de-DE" sz="1600" dirty="0" smtClean="0"/>
              <a:t>umfassendere </a:t>
            </a:r>
            <a:r>
              <a:rPr lang="de-DE" sz="1600" dirty="0"/>
              <a:t>Nachbearbeitung in der </a:t>
            </a:r>
            <a:r>
              <a:rPr lang="de-DE" sz="1600" dirty="0" smtClean="0"/>
              <a:t>Bildbearbeitungssoftware</a:t>
            </a:r>
            <a:r>
              <a:rPr lang="de-DE" sz="1600" dirty="0"/>
              <a:t>,</a:t>
            </a:r>
            <a:br>
              <a:rPr lang="de-DE" sz="1600" dirty="0"/>
            </a:br>
            <a:r>
              <a:rPr lang="de-DE" sz="1600" dirty="0" smtClean="0">
                <a:sym typeface="Wingdings" panose="05000000000000000000" pitchFamily="2" charset="2"/>
              </a:rPr>
              <a:t> k</a:t>
            </a:r>
            <a:r>
              <a:rPr lang="de-DE" sz="1600" dirty="0" smtClean="0"/>
              <a:t>ein </a:t>
            </a:r>
            <a:r>
              <a:rPr lang="de-DE" sz="1600" dirty="0"/>
              <a:t>Qualitätsverlust bei nachträglichem Weißabgleich, Belichtung, Kontrast und anderer Parameter je nach </a:t>
            </a:r>
            <a:r>
              <a:rPr lang="de-DE" sz="1600" dirty="0" smtClean="0"/>
              <a:t>Bedarf,</a:t>
            </a:r>
            <a:br>
              <a:rPr lang="de-DE" sz="1600" dirty="0" smtClean="0"/>
            </a:br>
            <a:r>
              <a:rPr lang="de-DE" sz="1600" dirty="0" smtClean="0"/>
              <a:t>- </a:t>
            </a:r>
            <a:r>
              <a:rPr lang="de-DE" sz="1600" b="1" dirty="0" smtClean="0"/>
              <a:t>größere Dateigrößen</a:t>
            </a:r>
            <a:r>
              <a:rPr lang="de-DE" sz="1600" dirty="0" smtClean="0"/>
              <a:t> als </a:t>
            </a:r>
            <a:r>
              <a:rPr lang="de-DE" sz="1600" dirty="0"/>
              <a:t>komprimierte Formate wie JPEG, da </a:t>
            </a:r>
            <a:r>
              <a:rPr lang="de-DE" sz="1600" dirty="0" smtClean="0"/>
              <a:t>mehr Daten </a:t>
            </a:r>
            <a:r>
              <a:rPr lang="de-DE" sz="1600" dirty="0" smtClean="0">
                <a:sym typeface="Wingdings" panose="05000000000000000000" pitchFamily="2" charset="2"/>
              </a:rPr>
              <a:t></a:t>
            </a:r>
            <a:r>
              <a:rPr lang="de-DE" sz="1600" dirty="0" smtClean="0"/>
              <a:t> größere Anforderungen an Speicher möglich,</a:t>
            </a:r>
            <a:br>
              <a:rPr lang="de-DE" sz="1600" dirty="0" smtClean="0"/>
            </a:br>
            <a:r>
              <a:rPr lang="de-DE" sz="1600" dirty="0" smtClean="0"/>
              <a:t>- </a:t>
            </a:r>
            <a:r>
              <a:rPr lang="de-DE" sz="1600" b="1" dirty="0" smtClean="0"/>
              <a:t>Herstellerabhängigkeit</a:t>
            </a:r>
            <a:r>
              <a:rPr lang="de-DE" sz="1600" dirty="0" smtClean="0"/>
              <a:t> der RAW-Formate  und –</a:t>
            </a:r>
            <a:r>
              <a:rPr lang="de-DE" sz="1600" dirty="0" err="1" smtClean="0"/>
              <a:t>versionen</a:t>
            </a:r>
            <a:r>
              <a:rPr lang="de-DE" sz="1600" dirty="0" smtClean="0"/>
              <a:t>, </a:t>
            </a:r>
            <a:br>
              <a:rPr lang="de-DE" sz="1600" dirty="0" smtClean="0"/>
            </a:br>
            <a:r>
              <a:rPr lang="de-DE" sz="1600" dirty="0" smtClean="0"/>
              <a:t>Beispiele: CR2/CR3 </a:t>
            </a:r>
            <a:r>
              <a:rPr lang="de-DE" sz="1600" dirty="0"/>
              <a:t>(Canon), NEF (Nikon), </a:t>
            </a:r>
            <a:r>
              <a:rPr lang="de-DE" sz="1600" dirty="0" smtClean="0"/>
              <a:t>ARW </a:t>
            </a:r>
            <a:r>
              <a:rPr lang="de-DE" sz="1600" dirty="0"/>
              <a:t>(Sony</a:t>
            </a:r>
            <a:r>
              <a:rPr lang="de-DE" sz="1600" dirty="0" smtClean="0"/>
              <a:t>), RAF (Fuji), ORF (Olympus), LIF (Leica) u.v.a.m.</a:t>
            </a:r>
            <a:r>
              <a:rPr lang="de-DE" sz="1600" dirty="0"/>
              <a:t/>
            </a:r>
            <a:br>
              <a:rPr lang="de-DE" sz="1600" dirty="0"/>
            </a:br>
            <a:r>
              <a:rPr lang="de-DE" sz="1600" dirty="0" smtClean="0"/>
              <a:t/>
            </a:r>
            <a:br>
              <a:rPr lang="de-DE" sz="1600" dirty="0" smtClean="0"/>
            </a:br>
            <a:r>
              <a:rPr lang="de-DE" sz="1600" b="1" dirty="0" smtClean="0"/>
              <a:t>Achtung: </a:t>
            </a:r>
            <a:r>
              <a:rPr lang="de-DE" sz="1600" dirty="0"/>
              <a:t>RAW </a:t>
            </a:r>
            <a:r>
              <a:rPr lang="de-DE" sz="1600" dirty="0" smtClean="0"/>
              <a:t>= „digitales Negativ</a:t>
            </a:r>
            <a:r>
              <a:rPr lang="de-DE" sz="1600" dirty="0"/>
              <a:t>“ </a:t>
            </a:r>
            <a:r>
              <a:rPr lang="de-DE" sz="1600" smtClean="0"/>
              <a:t>des Bildes, muß</a:t>
            </a:r>
            <a:r>
              <a:rPr lang="de-DE" sz="1600" dirty="0" smtClean="0"/>
              <a:t> </a:t>
            </a:r>
            <a:r>
              <a:rPr lang="de-DE" sz="1600" dirty="0"/>
              <a:t>noch entwickelt </a:t>
            </a:r>
            <a:r>
              <a:rPr lang="de-DE" sz="1600" dirty="0" smtClean="0"/>
              <a:t>werden. Entwicklung  von </a:t>
            </a:r>
            <a:r>
              <a:rPr lang="de-DE" sz="1600" dirty="0"/>
              <a:t>RAW-Dateien </a:t>
            </a:r>
            <a:r>
              <a:rPr lang="de-DE" sz="1600" dirty="0" smtClean="0"/>
              <a:t>erfordern mehr </a:t>
            </a:r>
            <a:r>
              <a:rPr lang="de-DE" sz="1600" dirty="0"/>
              <a:t>Zeit und </a:t>
            </a:r>
            <a:r>
              <a:rPr lang="de-DE" sz="1600" dirty="0" smtClean="0"/>
              <a:t>Erfahrung, ist meist ein Zwischenschritt für Konvertierung in andere Formate, abhängig vom endgültigen Einsatz.</a:t>
            </a:r>
            <a:r>
              <a:rPr lang="de-DE" sz="1600" dirty="0"/>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10519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050"/>
                                        </p:tgtEl>
                                        <p:attrNameLst>
                                          <p:attrName>fillcolor</p:attrName>
                                        </p:attrNameLst>
                                      </p:cBhvr>
                                      <p:to>
                                        <a:srgbClr val="82E428"/>
                                      </p:to>
                                    </p:animClr>
                                    <p:set>
                                      <p:cBhvr>
                                        <p:cTn id="7" dur="2000" fill="hold"/>
                                        <p:tgtEl>
                                          <p:spTgt spid="2050"/>
                                        </p:tgtEl>
                                        <p:attrNameLst>
                                          <p:attrName>fill.type</p:attrName>
                                        </p:attrNameLst>
                                      </p:cBhvr>
                                      <p:to>
                                        <p:strVal val="solid"/>
                                      </p:to>
                                    </p:set>
                                    <p:set>
                                      <p:cBhvr>
                                        <p:cTn id="8" dur="2000" fill="hold"/>
                                        <p:tgtEl>
                                          <p:spTgt spid="20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63980"/>
            <a:ext cx="8424614" cy="4912995"/>
          </a:xfrm>
        </p:spPr>
        <p:txBody>
          <a:bodyPr anchor="t"/>
          <a:lstStyle/>
          <a:p>
            <a:pPr algn="l"/>
            <a:r>
              <a:rPr lang="de-DE" sz="2400" b="1" dirty="0" smtClean="0"/>
              <a:t>Rastergrafik - "RAW</a:t>
            </a:r>
            <a:r>
              <a:rPr lang="de-DE" sz="2400" b="1" dirty="0"/>
              <a:t>" </a:t>
            </a:r>
            <a:r>
              <a:rPr lang="de-DE" sz="1800" b="1" dirty="0" smtClean="0"/>
              <a:t>(Rohdaten) = unkomprimiertes Dateiformat </a:t>
            </a:r>
            <a:r>
              <a:rPr lang="de-DE" sz="1800" b="1" dirty="0"/>
              <a:t>von unverarbeiteten </a:t>
            </a:r>
            <a:r>
              <a:rPr lang="de-DE" sz="1800" b="1" dirty="0" smtClean="0"/>
              <a:t>Bildern</a:t>
            </a:r>
            <a:br>
              <a:rPr lang="de-DE" sz="1800" b="1" dirty="0" smtClean="0"/>
            </a:br>
            <a:r>
              <a:rPr lang="de-DE" sz="1600" b="1" dirty="0" smtClean="0"/>
              <a:t/>
            </a:r>
            <a:br>
              <a:rPr lang="de-DE" sz="1600" b="1" dirty="0" smtClean="0"/>
            </a:br>
            <a:r>
              <a:rPr lang="de-DE" sz="1600" dirty="0"/>
              <a:t>- enthalten </a:t>
            </a:r>
            <a:r>
              <a:rPr lang="de-DE" sz="1600" dirty="0" err="1"/>
              <a:t>Exif</a:t>
            </a:r>
            <a:r>
              <a:rPr lang="de-DE" sz="1600" dirty="0"/>
              <a:t> + Metadaten (EXIF </a:t>
            </a:r>
            <a:r>
              <a:rPr lang="de-DE" sz="1600" dirty="0">
                <a:sym typeface="Wingdings" panose="05000000000000000000" pitchFamily="2" charset="2"/>
              </a:rPr>
              <a:t> </a:t>
            </a:r>
            <a:r>
              <a:rPr lang="de-DE" sz="1600" dirty="0" err="1"/>
              <a:t>Exchangeable</a:t>
            </a:r>
            <a:r>
              <a:rPr lang="de-DE" sz="1600" dirty="0"/>
              <a:t> Image File Format; Metadaten </a:t>
            </a:r>
            <a:r>
              <a:rPr lang="de-DE" sz="1600" dirty="0">
                <a:sym typeface="Wingdings" panose="05000000000000000000" pitchFamily="2" charset="2"/>
              </a:rPr>
              <a:t> </a:t>
            </a:r>
            <a:r>
              <a:rPr lang="de-DE" sz="1600" dirty="0" err="1">
                <a:sym typeface="Wingdings" panose="05000000000000000000" pitchFamily="2" charset="2"/>
              </a:rPr>
              <a:t>meta</a:t>
            </a:r>
            <a:r>
              <a:rPr lang="de-DE" sz="1600" dirty="0">
                <a:sym typeface="Wingdings" panose="05000000000000000000" pitchFamily="2" charset="2"/>
              </a:rPr>
              <a:t> </a:t>
            </a:r>
            <a:r>
              <a:rPr lang="de-DE" sz="1600" dirty="0" err="1">
                <a:sym typeface="Wingdings" panose="05000000000000000000" pitchFamily="2" charset="2"/>
              </a:rPr>
              <a:t>data</a:t>
            </a:r>
            <a:r>
              <a:rPr lang="de-DE" sz="1600" dirty="0"/>
              <a:t>)</a:t>
            </a:r>
            <a:br>
              <a:rPr lang="de-DE" sz="1600" dirty="0"/>
            </a:br>
            <a:r>
              <a:rPr lang="de-DE" sz="1600" dirty="0"/>
              <a:t>            - </a:t>
            </a:r>
            <a:r>
              <a:rPr lang="de-DE" sz="1600" dirty="0" err="1"/>
              <a:t>Exif</a:t>
            </a:r>
            <a:r>
              <a:rPr lang="de-DE" sz="1600" dirty="0"/>
              <a:t>-Daten: </a:t>
            </a:r>
            <a:br>
              <a:rPr lang="de-DE" sz="1600" dirty="0"/>
            </a:br>
            <a:r>
              <a:rPr lang="de-DE" sz="1600" dirty="0"/>
              <a:t>               - gehören zu den Metadaten, </a:t>
            </a:r>
            <a:br>
              <a:rPr lang="de-DE" sz="1600" dirty="0"/>
            </a:br>
            <a:r>
              <a:rPr lang="de-DE" sz="1600" dirty="0"/>
              <a:t>               - beinhalten wie, wo und mit was das Bild belichtet wurde, u.a. Kameratyp,     </a:t>
            </a:r>
            <a:br>
              <a:rPr lang="de-DE" sz="1600" dirty="0"/>
            </a:br>
            <a:r>
              <a:rPr lang="de-DE" sz="1600" dirty="0"/>
              <a:t>                 Kameraeinstellungen, Datum + Uhrzeit der Aufnahme, </a:t>
            </a:r>
            <a:r>
              <a:rPr lang="de-DE" sz="1600" dirty="0" err="1"/>
              <a:t>geograph</a:t>
            </a:r>
            <a:r>
              <a:rPr lang="de-DE" sz="1600" dirty="0"/>
              <a:t>. Daten falls GPS </a:t>
            </a:r>
            <a:r>
              <a:rPr lang="de-DE" sz="1600" dirty="0" smtClean="0"/>
              <a:t>  </a:t>
            </a:r>
            <a:br>
              <a:rPr lang="de-DE" sz="1600" dirty="0" smtClean="0"/>
            </a:br>
            <a:r>
              <a:rPr lang="de-DE" sz="1600" dirty="0"/>
              <a:t> </a:t>
            </a:r>
            <a:r>
              <a:rPr lang="de-DE" sz="1600" dirty="0" smtClean="0"/>
              <a:t>                vorhanden</a:t>
            </a:r>
            <a:r>
              <a:rPr lang="de-DE" sz="1600" dirty="0"/>
              <a:t>,</a:t>
            </a:r>
            <a:br>
              <a:rPr lang="de-DE" sz="1600" dirty="0"/>
            </a:br>
            <a:r>
              <a:rPr lang="de-DE" sz="1600" dirty="0"/>
              <a:t> </a:t>
            </a:r>
            <a:br>
              <a:rPr lang="de-DE" sz="1600" dirty="0"/>
            </a:br>
            <a:r>
              <a:rPr lang="de-DE" sz="1600" dirty="0"/>
              <a:t>            - Metadaten = strukturierte Daten:</a:t>
            </a:r>
            <a:br>
              <a:rPr lang="de-DE" sz="1600" dirty="0"/>
            </a:br>
            <a:r>
              <a:rPr lang="de-DE" sz="1600" dirty="0"/>
              <a:t>              - enthalten Infos über Merkmale anderer Daten oder Objekte, z.B. Urheberrecht, Name des   </a:t>
            </a:r>
            <a:br>
              <a:rPr lang="de-DE" sz="1600" dirty="0"/>
            </a:br>
            <a:r>
              <a:rPr lang="de-DE" sz="1600" dirty="0"/>
              <a:t>                Fotografen, Vorschaubild, Fokuspunkte etc.), </a:t>
            </a:r>
            <a:br>
              <a:rPr lang="de-DE" sz="1600" dirty="0"/>
            </a:br>
            <a:r>
              <a:rPr lang="de-DE" sz="1600" dirty="0"/>
              <a:t> </a:t>
            </a:r>
            <a:br>
              <a:rPr lang="de-DE" sz="1600" dirty="0"/>
            </a:br>
            <a:r>
              <a:rPr lang="de-DE" sz="1600" dirty="0"/>
              <a:t>     Infos werden in der Bilddatei gespeichert, auch in XMP-Dateien (Extension </a:t>
            </a:r>
            <a:r>
              <a:rPr lang="de-DE" sz="1600" dirty="0" err="1"/>
              <a:t>Metadata</a:t>
            </a:r>
            <a:r>
              <a:rPr lang="de-DE" sz="1600" dirty="0"/>
              <a:t> </a:t>
            </a:r>
            <a:r>
              <a:rPr lang="de-DE" sz="1600" dirty="0" err="1"/>
              <a:t>Platform</a:t>
            </a:r>
            <a:r>
              <a:rPr lang="de-DE" sz="1600" dirty="0"/>
              <a:t>),</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1354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050"/>
                                        </p:tgtEl>
                                        <p:attrNameLst>
                                          <p:attrName>fillcolor</p:attrName>
                                        </p:attrNameLst>
                                      </p:cBhvr>
                                      <p:to>
                                        <a:srgbClr val="82E428"/>
                                      </p:to>
                                    </p:animClr>
                                    <p:set>
                                      <p:cBhvr>
                                        <p:cTn id="7" dur="2000" fill="hold"/>
                                        <p:tgtEl>
                                          <p:spTgt spid="2050"/>
                                        </p:tgtEl>
                                        <p:attrNameLst>
                                          <p:attrName>fill.type</p:attrName>
                                        </p:attrNameLst>
                                      </p:cBhvr>
                                      <p:to>
                                        <p:strVal val="solid"/>
                                      </p:to>
                                    </p:set>
                                    <p:set>
                                      <p:cBhvr>
                                        <p:cTn id="8" dur="2000" fill="hold"/>
                                        <p:tgtEl>
                                          <p:spTgt spid="20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47996"/>
            <a:ext cx="8712646" cy="4928979"/>
          </a:xfrm>
        </p:spPr>
        <p:txBody>
          <a:bodyPr anchor="t"/>
          <a:lstStyle/>
          <a:p>
            <a:pPr algn="l"/>
            <a:r>
              <a:rPr lang="de-DE" sz="1800" b="1" dirty="0" smtClean="0"/>
              <a:t>Rastergrafik - „DNG" = „Digital Negative„ </a:t>
            </a:r>
            <a:r>
              <a:rPr lang="de-DE" sz="1800" dirty="0" smtClean="0"/>
              <a:t>(natives, proprietäres Dateiformat </a:t>
            </a:r>
            <a:r>
              <a:rPr lang="de-DE" sz="1800" dirty="0"/>
              <a:t>von </a:t>
            </a:r>
            <a:r>
              <a:rPr lang="de-DE" sz="1800" dirty="0" smtClean="0"/>
              <a:t>Adobe)</a:t>
            </a:r>
            <a:r>
              <a:rPr lang="de-DE" sz="1800" dirty="0"/>
              <a:t/>
            </a:r>
            <a:br>
              <a:rPr lang="de-DE" sz="1800" dirty="0"/>
            </a:br>
            <a:r>
              <a:rPr lang="de-DE" sz="1600" dirty="0" smtClean="0"/>
              <a:t/>
            </a:r>
            <a:br>
              <a:rPr lang="de-DE" sz="1600" dirty="0" smtClean="0"/>
            </a:br>
            <a:r>
              <a:rPr lang="de-DE" sz="1600" b="1" dirty="0" smtClean="0"/>
              <a:t>Ersatz </a:t>
            </a:r>
            <a:r>
              <a:rPr lang="de-DE" sz="1600" b="1" dirty="0"/>
              <a:t>von (lt. Adobe):</a:t>
            </a:r>
            <a:br>
              <a:rPr lang="de-DE" sz="1600" b="1" dirty="0"/>
            </a:br>
            <a:r>
              <a:rPr lang="de-DE" sz="1600" dirty="0"/>
              <a:t>- herstellerspezifischen, proprietären RAW Datenformaten mittels Adobe Software „DNG-Konverter“,</a:t>
            </a:r>
            <a:br>
              <a:rPr lang="de-DE" sz="1600" dirty="0"/>
            </a:br>
            <a:r>
              <a:rPr lang="de-DE" sz="1600" dirty="0"/>
              <a:t>z.Zt. </a:t>
            </a:r>
            <a:r>
              <a:rPr lang="de-DE" sz="1600" dirty="0" smtClean="0"/>
              <a:t>lt</a:t>
            </a:r>
            <a:r>
              <a:rPr lang="de-DE" sz="1600" dirty="0"/>
              <a:t>. Adobe etwa 500 verschiedene RAW Dateiformate, </a:t>
            </a:r>
            <a:br>
              <a:rPr lang="de-DE" sz="1600" dirty="0"/>
            </a:br>
            <a:r>
              <a:rPr lang="de-DE" sz="1600" b="1" dirty="0"/>
              <a:t>Dateigröße:</a:t>
            </a:r>
            <a:r>
              <a:rPr lang="de-DE" sz="1600" dirty="0"/>
              <a:t> </a:t>
            </a:r>
            <a:r>
              <a:rPr lang="de-DE" sz="1600" dirty="0" smtClean="0"/>
              <a:t/>
            </a:r>
            <a:br>
              <a:rPr lang="de-DE" sz="1600" dirty="0" smtClean="0"/>
            </a:br>
            <a:r>
              <a:rPr lang="de-DE" sz="1600" dirty="0" smtClean="0"/>
              <a:t>- ca</a:t>
            </a:r>
            <a:r>
              <a:rPr lang="de-DE" sz="1600" dirty="0"/>
              <a:t>. 15…20% kleiner als RAW –</a:t>
            </a:r>
            <a:r>
              <a:rPr lang="de-DE" sz="1600" dirty="0" smtClean="0"/>
              <a:t>Dateien, </a:t>
            </a:r>
            <a:r>
              <a:rPr lang="de-DE" sz="1600" dirty="0"/>
              <a:t>dadurch </a:t>
            </a:r>
            <a:r>
              <a:rPr lang="de-DE" sz="1600" dirty="0" smtClean="0"/>
              <a:t>schneller </a:t>
            </a:r>
            <a:r>
              <a:rPr lang="de-DE" sz="1600" dirty="0"/>
              <a:t>beim </a:t>
            </a:r>
            <a:r>
              <a:rPr lang="de-DE" sz="1600" dirty="0" smtClean="0"/>
              <a:t>Laden </a:t>
            </a:r>
            <a:r>
              <a:rPr lang="de-DE" sz="1600" dirty="0"/>
              <a:t>+ Dateiübertragung, </a:t>
            </a:r>
            <a:br>
              <a:rPr lang="de-DE" sz="1600" dirty="0"/>
            </a:br>
            <a:r>
              <a:rPr lang="de-DE" sz="1600" dirty="0"/>
              <a:t>- </a:t>
            </a:r>
            <a:r>
              <a:rPr lang="de-DE" sz="1600" dirty="0" smtClean="0"/>
              <a:t>können </a:t>
            </a:r>
            <a:r>
              <a:rPr lang="de-DE" sz="1600" dirty="0"/>
              <a:t>die ursprünglichen RAW - Dateien enthalten, dann doppelt so groß als RAW</a:t>
            </a:r>
            <a:r>
              <a:rPr lang="de-DE" sz="1600" dirty="0" smtClean="0"/>
              <a:t>,</a:t>
            </a:r>
            <a:br>
              <a:rPr lang="de-DE" sz="1600" dirty="0" smtClean="0"/>
            </a:br>
            <a:r>
              <a:rPr lang="de-DE" sz="1600" dirty="0" smtClean="0"/>
              <a:t>- </a:t>
            </a:r>
            <a:r>
              <a:rPr lang="de-DE" sz="1600" dirty="0"/>
              <a:t>enthalten ein Vorschaubild in Standardgröße, dadurch schnelleres Laden und Anzeigen   </a:t>
            </a:r>
            <a:br>
              <a:rPr lang="de-DE" sz="1600" dirty="0"/>
            </a:br>
            <a:r>
              <a:rPr lang="de-DE" sz="1600" dirty="0"/>
              <a:t>   in LR oder </a:t>
            </a:r>
            <a:r>
              <a:rPr lang="de-DE" sz="1600" dirty="0" err="1"/>
              <a:t>Camera</a:t>
            </a:r>
            <a:r>
              <a:rPr lang="de-DE" sz="1600" dirty="0"/>
              <a:t> RAW</a:t>
            </a:r>
            <a:br>
              <a:rPr lang="de-DE" sz="1600" dirty="0"/>
            </a:br>
            <a:r>
              <a:rPr lang="de-DE" sz="1600" b="1" dirty="0" smtClean="0"/>
              <a:t>Sicherheit:</a:t>
            </a:r>
            <a:r>
              <a:rPr lang="de-DE" sz="1600" dirty="0" smtClean="0"/>
              <a:t/>
            </a:r>
            <a:br>
              <a:rPr lang="de-DE" sz="1600" dirty="0" smtClean="0"/>
            </a:br>
            <a:r>
              <a:rPr lang="de-DE" sz="1600" dirty="0" smtClean="0"/>
              <a:t>- können </a:t>
            </a:r>
            <a:r>
              <a:rPr lang="de-DE" sz="1600" dirty="0"/>
              <a:t>automatisch auf Beschädigungen geprüft werden!!!, </a:t>
            </a:r>
            <a:br>
              <a:rPr lang="de-DE" sz="1600" dirty="0"/>
            </a:br>
            <a:r>
              <a:rPr lang="de-DE" sz="1600" dirty="0"/>
              <a:t>- </a:t>
            </a:r>
            <a:r>
              <a:rPr lang="de-DE" sz="1600" dirty="0" smtClean="0"/>
              <a:t>können </a:t>
            </a:r>
            <a:r>
              <a:rPr lang="de-DE" sz="1600" dirty="0"/>
              <a:t>immer geöffnet und bearbeitet werden!!!</a:t>
            </a:r>
            <a:br>
              <a:rPr lang="de-DE" sz="1600" dirty="0"/>
            </a:br>
            <a:r>
              <a:rPr lang="de-DE" sz="1600" b="1" dirty="0" smtClean="0"/>
              <a:t>Archivdateiformat</a:t>
            </a:r>
            <a:r>
              <a:rPr lang="de-DE" sz="1600" b="1" dirty="0"/>
              <a:t>:</a:t>
            </a:r>
            <a:r>
              <a:rPr lang="de-DE" sz="1600" dirty="0"/>
              <a:t> hat sich aber bisher nicht durchgesetzt (gebührenfreie Lizenz aber Lizenzeigentümer Adobe </a:t>
            </a:r>
            <a:r>
              <a:rPr lang="de-DE" sz="1600" dirty="0">
                <a:sym typeface="Wingdings" panose="05000000000000000000" pitchFamily="2" charset="2"/>
              </a:rPr>
              <a:t> </a:t>
            </a:r>
            <a:r>
              <a:rPr lang="de-DE" sz="1600" dirty="0"/>
              <a:t>Rechtssituation),</a:t>
            </a:r>
            <a:br>
              <a:rPr lang="de-DE" sz="1600" dirty="0"/>
            </a:br>
            <a:r>
              <a:rPr lang="de-DE" sz="1600" b="1" dirty="0"/>
              <a:t>Transparenz:</a:t>
            </a:r>
            <a:r>
              <a:rPr lang="de-DE" sz="1600" dirty="0"/>
              <a:t> - wird unterstützt,</a:t>
            </a:r>
            <a:br>
              <a:rPr lang="de-DE" sz="1600" dirty="0"/>
            </a:br>
            <a:r>
              <a:rPr lang="de-DE" sz="1600" b="1" dirty="0"/>
              <a:t>Farbtiefe:</a:t>
            </a:r>
            <a:r>
              <a:rPr lang="de-DE" sz="1600" dirty="0"/>
              <a:t> 32 Bit (4.294.967.296 Farben),</a:t>
            </a:r>
            <a:br>
              <a:rPr lang="de-DE" sz="1600" dirty="0"/>
            </a:br>
            <a:r>
              <a:rPr lang="de-DE" sz="1600" b="1" dirty="0"/>
              <a:t>Bildbearbeitungssoftware:</a:t>
            </a:r>
            <a:r>
              <a:rPr lang="de-DE" sz="1600" dirty="0"/>
              <a:t> wird nicht von allen unterstützt, Umweg RAW in DNG Datei einbettbar, Adobe Programme LR; PS, unterstützen, </a:t>
            </a:r>
            <a:br>
              <a:rPr lang="de-DE" sz="1600" dirty="0"/>
            </a:br>
            <a:r>
              <a:rPr lang="de-DE" sz="1600" dirty="0"/>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640314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47996"/>
            <a:ext cx="8712646" cy="4928979"/>
          </a:xfrm>
        </p:spPr>
        <p:txBody>
          <a:bodyPr anchor="t"/>
          <a:lstStyle/>
          <a:p>
            <a:pPr algn="l"/>
            <a:r>
              <a:rPr lang="de-DE" sz="1800" b="1" dirty="0" smtClean="0"/>
              <a:t>Rastergrafik - „DNG" = „Digital Negative„ </a:t>
            </a:r>
            <a:r>
              <a:rPr lang="de-DE" sz="1800" dirty="0" smtClean="0"/>
              <a:t>(natives, proprietäres Dateiformat </a:t>
            </a:r>
            <a:r>
              <a:rPr lang="de-DE" sz="1800" dirty="0"/>
              <a:t>von </a:t>
            </a:r>
            <a:r>
              <a:rPr lang="de-DE" sz="1800" dirty="0" smtClean="0"/>
              <a:t>Adobe)</a:t>
            </a:r>
            <a:r>
              <a:rPr lang="de-DE" sz="1800" dirty="0"/>
              <a:t/>
            </a:r>
            <a:br>
              <a:rPr lang="de-DE" sz="1800" dirty="0"/>
            </a:br>
            <a:r>
              <a:rPr lang="de-DE" sz="1600" dirty="0" smtClean="0"/>
              <a:t/>
            </a:r>
            <a:br>
              <a:rPr lang="de-DE" sz="1600" dirty="0" smtClean="0"/>
            </a:br>
            <a:r>
              <a:rPr lang="de-DE" sz="1600" b="1" dirty="0" smtClean="0"/>
              <a:t>Wichtige Merkmale: </a:t>
            </a:r>
            <a:br>
              <a:rPr lang="de-DE" sz="1600" b="1" dirty="0" smtClean="0"/>
            </a:br>
            <a:r>
              <a:rPr lang="de-DE" sz="1600" b="1" dirty="0" smtClean="0"/>
              <a:t>digitale Negativ-Rohbilddatei:</a:t>
            </a:r>
            <a:r>
              <a:rPr lang="de-DE" sz="1600" dirty="0" smtClean="0">
                <a:sym typeface="Wingdings" panose="05000000000000000000" pitchFamily="2" charset="2"/>
              </a:rPr>
              <a:t> </a:t>
            </a:r>
            <a:br>
              <a:rPr lang="de-DE" sz="1600" dirty="0" smtClean="0">
                <a:sym typeface="Wingdings" panose="05000000000000000000" pitchFamily="2" charset="2"/>
              </a:rPr>
            </a:br>
            <a:r>
              <a:rPr lang="de-DE" sz="1600" dirty="0"/>
              <a:t>- enthalten die Rohbilddaten vom Sensor einer Digitalkamera, wie </a:t>
            </a:r>
            <a:r>
              <a:rPr lang="de-DE" sz="1600" dirty="0" smtClean="0"/>
              <a:t>RAW,</a:t>
            </a:r>
            <a:r>
              <a:rPr lang="de-DE" sz="1600" dirty="0"/>
              <a:t/>
            </a:r>
            <a:br>
              <a:rPr lang="de-DE" sz="1600" dirty="0"/>
            </a:br>
            <a:r>
              <a:rPr lang="de-DE" sz="1600" dirty="0" smtClean="0">
                <a:sym typeface="Wingdings" panose="05000000000000000000" pitchFamily="2" charset="2"/>
              </a:rPr>
              <a:t>- zerstörungs-, verlustfreies, unkomprimiertes Bildformat basierend auf TIFF/EP (</a:t>
            </a:r>
            <a:r>
              <a:rPr lang="de-DE" sz="1600" dirty="0"/>
              <a:t>Image File </a:t>
            </a:r>
            <a:r>
              <a:rPr lang="de-DE" sz="1600" dirty="0" smtClean="0"/>
              <a:t>  </a:t>
            </a:r>
            <a:br>
              <a:rPr lang="de-DE" sz="1600" dirty="0" smtClean="0"/>
            </a:br>
            <a:r>
              <a:rPr lang="de-DE" sz="1600" dirty="0"/>
              <a:t> </a:t>
            </a:r>
            <a:r>
              <a:rPr lang="de-DE" sz="1600" dirty="0" smtClean="0"/>
              <a:t> Format/Electronic </a:t>
            </a:r>
            <a:r>
              <a:rPr lang="de-DE" sz="1600" dirty="0" err="1" smtClean="0"/>
              <a:t>Photography</a:t>
            </a:r>
            <a:r>
              <a:rPr lang="de-DE" sz="1600" dirty="0" smtClean="0"/>
              <a:t>) </a:t>
            </a:r>
            <a:r>
              <a:rPr lang="de-DE" sz="1600" dirty="0" smtClean="0">
                <a:sym typeface="Wingdings" panose="05000000000000000000" pitchFamily="2" charset="2"/>
              </a:rPr>
              <a:t>Standardformat  ISO 12234-2:2001, können auch komprimiert  </a:t>
            </a:r>
            <a:br>
              <a:rPr lang="de-DE" sz="1600" dirty="0" smtClean="0">
                <a:sym typeface="Wingdings" panose="05000000000000000000" pitchFamily="2" charset="2"/>
              </a:rPr>
            </a:br>
            <a:r>
              <a:rPr lang="de-DE" sz="1600" dirty="0">
                <a:sym typeface="Wingdings" panose="05000000000000000000" pitchFamily="2" charset="2"/>
              </a:rPr>
              <a:t> </a:t>
            </a:r>
            <a:r>
              <a:rPr lang="de-DE" sz="1600" dirty="0" smtClean="0">
                <a:sym typeface="Wingdings" panose="05000000000000000000" pitchFamily="2" charset="2"/>
              </a:rPr>
              <a:t> werden, </a:t>
            </a:r>
            <a:r>
              <a:rPr lang="de-DE" sz="1600" dirty="0" smtClean="0"/>
              <a:t/>
            </a:r>
            <a:br>
              <a:rPr lang="de-DE" sz="1600" dirty="0" smtClean="0"/>
            </a:br>
            <a:r>
              <a:rPr lang="de-DE" sz="1600" dirty="0" smtClean="0"/>
              <a:t>- enthalten </a:t>
            </a:r>
            <a:r>
              <a:rPr lang="de-DE" sz="1600" dirty="0" err="1" smtClean="0"/>
              <a:t>Exif</a:t>
            </a:r>
            <a:r>
              <a:rPr lang="de-DE" sz="1600" dirty="0"/>
              <a:t> </a:t>
            </a:r>
            <a:r>
              <a:rPr lang="de-DE" sz="1600" dirty="0" smtClean="0"/>
              <a:t>+ Metadaten (EXIF </a:t>
            </a:r>
            <a:r>
              <a:rPr lang="de-DE" sz="1600" dirty="0" smtClean="0">
                <a:sym typeface="Wingdings" panose="05000000000000000000" pitchFamily="2" charset="2"/>
              </a:rPr>
              <a:t> </a:t>
            </a:r>
            <a:r>
              <a:rPr lang="de-DE" sz="1600" dirty="0" err="1"/>
              <a:t>Exchangeable</a:t>
            </a:r>
            <a:r>
              <a:rPr lang="de-DE" sz="1600" dirty="0"/>
              <a:t> Image File </a:t>
            </a:r>
            <a:r>
              <a:rPr lang="de-DE" sz="1600" dirty="0" smtClean="0"/>
              <a:t>Format; Metadaten </a:t>
            </a:r>
            <a:r>
              <a:rPr lang="de-DE" sz="1600" dirty="0" smtClean="0">
                <a:sym typeface="Wingdings" panose="05000000000000000000" pitchFamily="2" charset="2"/>
              </a:rPr>
              <a:t> </a:t>
            </a:r>
            <a:r>
              <a:rPr lang="de-DE" sz="1600" dirty="0" err="1" smtClean="0">
                <a:sym typeface="Wingdings" panose="05000000000000000000" pitchFamily="2" charset="2"/>
              </a:rPr>
              <a:t>meta</a:t>
            </a:r>
            <a:r>
              <a:rPr lang="de-DE" sz="1600" dirty="0" smtClean="0">
                <a:sym typeface="Wingdings" panose="05000000000000000000" pitchFamily="2" charset="2"/>
              </a:rPr>
              <a:t> </a:t>
            </a:r>
            <a:r>
              <a:rPr lang="de-DE" sz="1600" dirty="0" err="1" smtClean="0">
                <a:sym typeface="Wingdings" panose="05000000000000000000" pitchFamily="2" charset="2"/>
              </a:rPr>
              <a:t>data</a:t>
            </a:r>
            <a:r>
              <a:rPr lang="de-DE" sz="1600" dirty="0" smtClean="0"/>
              <a:t>),</a:t>
            </a:r>
            <a:br>
              <a:rPr lang="de-DE" sz="1600" dirty="0" smtClean="0"/>
            </a:br>
            <a:r>
              <a:rPr lang="de-DE" sz="1600" dirty="0" smtClean="0"/>
              <a:t>            - </a:t>
            </a:r>
            <a:r>
              <a:rPr lang="de-DE" sz="1600" dirty="0" err="1" smtClean="0"/>
              <a:t>Exif</a:t>
            </a:r>
            <a:r>
              <a:rPr lang="de-DE" sz="1600" dirty="0" smtClean="0"/>
              <a:t>-Daten: </a:t>
            </a:r>
            <a:br>
              <a:rPr lang="de-DE" sz="1600" dirty="0" smtClean="0"/>
            </a:br>
            <a:r>
              <a:rPr lang="de-DE" sz="1600" dirty="0"/>
              <a:t> </a:t>
            </a:r>
            <a:r>
              <a:rPr lang="de-DE" sz="1600" dirty="0" smtClean="0"/>
              <a:t>              - gehören zu den Metadaten, </a:t>
            </a:r>
            <a:br>
              <a:rPr lang="de-DE" sz="1600" dirty="0" smtClean="0"/>
            </a:br>
            <a:r>
              <a:rPr lang="de-DE" sz="1600" dirty="0"/>
              <a:t> </a:t>
            </a:r>
            <a:r>
              <a:rPr lang="de-DE" sz="1600" dirty="0" smtClean="0"/>
              <a:t>              - beinhalten wie, wo und mit was das Bild belichtet wurde, u.a. Kameratyp,     </a:t>
            </a:r>
            <a:br>
              <a:rPr lang="de-DE" sz="1600" dirty="0" smtClean="0"/>
            </a:br>
            <a:r>
              <a:rPr lang="de-DE" sz="1600" dirty="0"/>
              <a:t> </a:t>
            </a:r>
            <a:r>
              <a:rPr lang="de-DE" sz="1600" dirty="0" smtClean="0"/>
              <a:t>                Kameraeinstellungen</a:t>
            </a:r>
            <a:r>
              <a:rPr lang="de-DE" sz="1600" dirty="0"/>
              <a:t>, Datum </a:t>
            </a:r>
            <a:r>
              <a:rPr lang="de-DE" sz="1600" dirty="0" smtClean="0"/>
              <a:t>+ Uhrzeit </a:t>
            </a:r>
            <a:r>
              <a:rPr lang="de-DE" sz="1600" dirty="0"/>
              <a:t>der </a:t>
            </a:r>
            <a:r>
              <a:rPr lang="de-DE" sz="1600" dirty="0" smtClean="0"/>
              <a:t>Aufnahme, </a:t>
            </a:r>
            <a:r>
              <a:rPr lang="de-DE" sz="1600" dirty="0" err="1" smtClean="0"/>
              <a:t>geograph</a:t>
            </a:r>
            <a:r>
              <a:rPr lang="de-DE" sz="1600" dirty="0" smtClean="0"/>
              <a:t>. Daten falls GPS vorhanden,</a:t>
            </a:r>
            <a:br>
              <a:rPr lang="de-DE" sz="1600" dirty="0" smtClean="0"/>
            </a:br>
            <a:r>
              <a:rPr lang="de-DE" sz="1600" dirty="0" smtClean="0"/>
              <a:t> </a:t>
            </a:r>
            <a:br>
              <a:rPr lang="de-DE" sz="1600" dirty="0" smtClean="0"/>
            </a:br>
            <a:r>
              <a:rPr lang="de-DE" sz="1600" dirty="0"/>
              <a:t> </a:t>
            </a:r>
            <a:r>
              <a:rPr lang="de-DE" sz="1600" dirty="0" smtClean="0"/>
              <a:t>           - Metadaten = strukturierte Daten:</a:t>
            </a:r>
            <a:br>
              <a:rPr lang="de-DE" sz="1600" dirty="0" smtClean="0"/>
            </a:br>
            <a:r>
              <a:rPr lang="de-DE" sz="1600" dirty="0"/>
              <a:t> </a:t>
            </a:r>
            <a:r>
              <a:rPr lang="de-DE" sz="1600" dirty="0" smtClean="0"/>
              <a:t>             - enthalten Infos über Merkmale anderer Daten oder Objekte, z.B. Urheberrecht, Name des   </a:t>
            </a:r>
            <a:br>
              <a:rPr lang="de-DE" sz="1600" dirty="0" smtClean="0"/>
            </a:br>
            <a:r>
              <a:rPr lang="de-DE" sz="1600" dirty="0"/>
              <a:t> </a:t>
            </a:r>
            <a:r>
              <a:rPr lang="de-DE" sz="1600" dirty="0" smtClean="0"/>
              <a:t>               Fotografen, Vorschaubild, Fokuspunkte etc.), </a:t>
            </a:r>
            <a:br>
              <a:rPr lang="de-DE" sz="1600" dirty="0" smtClean="0"/>
            </a:br>
            <a:r>
              <a:rPr lang="de-DE" sz="1600" dirty="0" smtClean="0"/>
              <a:t> </a:t>
            </a:r>
            <a:br>
              <a:rPr lang="de-DE" sz="1600" dirty="0" smtClean="0"/>
            </a:br>
            <a:r>
              <a:rPr lang="de-DE" sz="1600" dirty="0"/>
              <a:t> </a:t>
            </a:r>
            <a:r>
              <a:rPr lang="de-DE" sz="1600" dirty="0" smtClean="0"/>
              <a:t>    Infos werden in der Bilddatei gespeichert, auch in XMP-Dateien (</a:t>
            </a:r>
            <a:r>
              <a:rPr lang="de-DE" sz="1600" dirty="0"/>
              <a:t>Extension </a:t>
            </a:r>
            <a:r>
              <a:rPr lang="de-DE" sz="1600" dirty="0" err="1"/>
              <a:t>Metadata</a:t>
            </a:r>
            <a:r>
              <a:rPr lang="de-DE" sz="1600" dirty="0"/>
              <a:t> </a:t>
            </a:r>
            <a:r>
              <a:rPr lang="de-DE" sz="1600" dirty="0" err="1" smtClean="0"/>
              <a:t>Platform</a:t>
            </a:r>
            <a:r>
              <a:rPr lang="de-DE" sz="1600" dirty="0" smtClean="0"/>
              <a:t>).</a:t>
            </a:r>
            <a:br>
              <a:rPr lang="de-DE" sz="1600" dirty="0" smtClean="0"/>
            </a:br>
            <a:r>
              <a:rPr lang="de-DE" sz="1600" dirty="0"/>
              <a:t/>
            </a:r>
            <a:br>
              <a:rPr lang="de-DE" sz="1600" dirty="0"/>
            </a:br>
            <a:r>
              <a:rPr lang="de-DE" sz="1600" dirty="0" smtClean="0"/>
              <a:t/>
            </a:r>
            <a:br>
              <a:rPr lang="de-DE" sz="1600" dirty="0" smtClean="0"/>
            </a:br>
            <a:r>
              <a:rPr lang="de-DE" sz="1600" dirty="0"/>
              <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1796211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47996"/>
            <a:ext cx="8712646" cy="4928979"/>
          </a:xfrm>
        </p:spPr>
        <p:txBody>
          <a:bodyPr anchor="t"/>
          <a:lstStyle/>
          <a:p>
            <a:pPr algn="l"/>
            <a:r>
              <a:rPr lang="de-DE" sz="1800" b="1" dirty="0" smtClean="0"/>
              <a:t>Rastergrafik - "PSD</a:t>
            </a:r>
            <a:r>
              <a:rPr lang="de-DE" sz="1800" b="1" dirty="0"/>
              <a:t>" </a:t>
            </a:r>
            <a:r>
              <a:rPr lang="de-DE" sz="1800" b="1" dirty="0" smtClean="0"/>
              <a:t>= </a:t>
            </a:r>
            <a:r>
              <a:rPr lang="de-DE" sz="1800" b="1" dirty="0"/>
              <a:t>"Photoshop </a:t>
            </a:r>
            <a:r>
              <a:rPr lang="de-DE" sz="1800" b="1" dirty="0" err="1" smtClean="0"/>
              <a:t>Document</a:t>
            </a:r>
            <a:r>
              <a:rPr lang="de-DE" sz="1800" b="1" dirty="0" smtClean="0"/>
              <a:t>„ </a:t>
            </a:r>
            <a:r>
              <a:rPr lang="de-DE" sz="1800" dirty="0" smtClean="0"/>
              <a:t>(natives </a:t>
            </a:r>
            <a:r>
              <a:rPr lang="de-DE" sz="1800" dirty="0"/>
              <a:t>Dateiformat von Adobe </a:t>
            </a:r>
            <a:r>
              <a:rPr lang="de-DE" sz="1800" dirty="0" smtClean="0"/>
              <a:t>Photoshop)</a:t>
            </a:r>
            <a:r>
              <a:rPr lang="de-DE" sz="1800" dirty="0"/>
              <a:t/>
            </a:r>
            <a:br>
              <a:rPr lang="de-DE" sz="1800" dirty="0"/>
            </a:br>
            <a:r>
              <a:rPr lang="de-DE" sz="1600" dirty="0" smtClean="0"/>
              <a:t/>
            </a:r>
            <a:br>
              <a:rPr lang="de-DE" sz="1600" dirty="0" smtClean="0"/>
            </a:br>
            <a:r>
              <a:rPr lang="de-DE" sz="1600" b="1" dirty="0" smtClean="0"/>
              <a:t>Wichtige Merkmale: </a:t>
            </a:r>
            <a:br>
              <a:rPr lang="de-DE" sz="1600" b="1" dirty="0" smtClean="0"/>
            </a:br>
            <a:r>
              <a:rPr lang="de-DE" sz="1600" dirty="0" smtClean="0"/>
              <a:t>Unterstützung von </a:t>
            </a:r>
            <a:br>
              <a:rPr lang="de-DE" sz="1600" dirty="0" smtClean="0"/>
            </a:br>
            <a:r>
              <a:rPr lang="de-DE" sz="1600" dirty="0" smtClean="0"/>
              <a:t>- </a:t>
            </a:r>
            <a:r>
              <a:rPr lang="de-DE" sz="1600" b="1" dirty="0" smtClean="0"/>
              <a:t>Ebenen - </a:t>
            </a:r>
            <a:r>
              <a:rPr lang="de-DE" sz="1600" dirty="0" smtClean="0"/>
              <a:t> verschiedene </a:t>
            </a:r>
            <a:r>
              <a:rPr lang="de-DE" sz="1600" dirty="0"/>
              <a:t>Elemente, Effekte und Anpassungen </a:t>
            </a:r>
            <a:r>
              <a:rPr lang="de-DE" sz="1600" dirty="0" smtClean="0"/>
              <a:t>werden separat verwaltet = </a:t>
            </a:r>
            <a:r>
              <a:rPr lang="de-DE" sz="1600" dirty="0"/>
              <a:t>umfassende Kontrolle über das Design oder </a:t>
            </a:r>
            <a:r>
              <a:rPr lang="de-DE" sz="1600" dirty="0" smtClean="0"/>
              <a:t>Bild,</a:t>
            </a:r>
            <a:r>
              <a:rPr lang="de-DE" sz="1600" dirty="0"/>
              <a:t/>
            </a:r>
            <a:br>
              <a:rPr lang="de-DE" sz="1600" dirty="0"/>
            </a:br>
            <a:r>
              <a:rPr lang="de-DE" sz="1600" dirty="0" smtClean="0"/>
              <a:t>- </a:t>
            </a:r>
            <a:r>
              <a:rPr lang="de-DE" sz="1600" b="1" dirty="0" smtClean="0"/>
              <a:t>Einstellungsebenen</a:t>
            </a:r>
            <a:r>
              <a:rPr lang="de-DE" sz="1600" b="1" dirty="0"/>
              <a:t> </a:t>
            </a:r>
            <a:r>
              <a:rPr lang="de-DE" sz="1600" b="1" dirty="0" smtClean="0"/>
              <a:t>-</a:t>
            </a:r>
            <a:r>
              <a:rPr lang="de-DE" sz="1600" dirty="0" smtClean="0"/>
              <a:t> Anpassungen ohne </a:t>
            </a:r>
            <a:r>
              <a:rPr lang="de-DE" sz="1600" dirty="0"/>
              <a:t>die Originaldaten zu </a:t>
            </a:r>
            <a:r>
              <a:rPr lang="de-DE" sz="1600" dirty="0" smtClean="0"/>
              <a:t>ändern, </a:t>
            </a:r>
            <a:r>
              <a:rPr lang="de-DE" sz="1600" dirty="0"/>
              <a:t/>
            </a:r>
            <a:br>
              <a:rPr lang="de-DE" sz="1600" dirty="0"/>
            </a:br>
            <a:r>
              <a:rPr lang="de-DE" sz="1600" dirty="0" smtClean="0"/>
              <a:t>- </a:t>
            </a:r>
            <a:r>
              <a:rPr lang="de-DE" sz="1600" b="1" dirty="0" smtClean="0"/>
              <a:t>Transparenz -</a:t>
            </a:r>
            <a:r>
              <a:rPr lang="de-DE" sz="1600" dirty="0" smtClean="0"/>
              <a:t> einschließlich </a:t>
            </a:r>
            <a:r>
              <a:rPr lang="de-DE" sz="1600" dirty="0"/>
              <a:t>Alphakanälen. </a:t>
            </a:r>
            <a:r>
              <a:rPr lang="de-DE" sz="1600" dirty="0" smtClean="0"/>
              <a:t>Erstellung </a:t>
            </a:r>
            <a:r>
              <a:rPr lang="de-DE" sz="1600" dirty="0"/>
              <a:t>von Bildern mit transparenten </a:t>
            </a:r>
            <a:r>
              <a:rPr lang="de-DE" sz="1600" dirty="0" smtClean="0"/>
              <a:t>Hintergründen,</a:t>
            </a:r>
            <a:r>
              <a:rPr lang="de-DE" sz="1600" dirty="0"/>
              <a:t/>
            </a:r>
            <a:br>
              <a:rPr lang="de-DE" sz="1600" dirty="0"/>
            </a:br>
            <a:r>
              <a:rPr lang="de-DE" sz="1600" dirty="0" smtClean="0"/>
              <a:t>- </a:t>
            </a:r>
            <a:r>
              <a:rPr lang="de-DE" sz="1600" b="1" dirty="0" smtClean="0"/>
              <a:t>Text </a:t>
            </a:r>
            <a:r>
              <a:rPr lang="de-DE" sz="1600" b="1" dirty="0"/>
              <a:t>und </a:t>
            </a:r>
            <a:r>
              <a:rPr lang="de-DE" sz="1600" b="1" dirty="0" smtClean="0"/>
              <a:t>Vektorelementen -</a:t>
            </a:r>
            <a:r>
              <a:rPr lang="de-DE" sz="1600" dirty="0" smtClean="0"/>
              <a:t> </a:t>
            </a:r>
            <a:r>
              <a:rPr lang="de-DE" sz="1600" dirty="0"/>
              <a:t>die in der Software erstellt </a:t>
            </a:r>
            <a:r>
              <a:rPr lang="de-DE" sz="1600" dirty="0" smtClean="0"/>
              <a:t>wurden, dadurch eine </a:t>
            </a:r>
            <a:r>
              <a:rPr lang="de-DE" sz="1600" dirty="0"/>
              <a:t>präzise Bearbeitung von Text und </a:t>
            </a:r>
            <a:r>
              <a:rPr lang="de-DE" sz="1600" dirty="0" smtClean="0"/>
              <a:t>Vektorgrafiken,</a:t>
            </a:r>
            <a:r>
              <a:rPr lang="de-DE" sz="1600" dirty="0"/>
              <a:t/>
            </a:r>
            <a:br>
              <a:rPr lang="de-DE" sz="1600" dirty="0"/>
            </a:br>
            <a:r>
              <a:rPr lang="de-DE" sz="1600" dirty="0" smtClean="0"/>
              <a:t>- </a:t>
            </a:r>
            <a:r>
              <a:rPr lang="de-DE" sz="1600" b="1" dirty="0"/>
              <a:t>u</a:t>
            </a:r>
            <a:r>
              <a:rPr lang="de-DE" sz="1600" b="1" dirty="0" smtClean="0"/>
              <a:t>mfangreichen Bearbeitungsmöglichkeiten -</a:t>
            </a:r>
            <a:r>
              <a:rPr lang="de-DE" sz="1600" dirty="0" smtClean="0"/>
              <a:t> zur </a:t>
            </a:r>
            <a:r>
              <a:rPr lang="de-DE" sz="1600" dirty="0"/>
              <a:t>Bildbearbeitung, einschließlich Werkzeugen für Farbkorrektur, Retusche, Filter und Effekte.</a:t>
            </a:r>
            <a:br>
              <a:rPr lang="de-DE" sz="1600" dirty="0"/>
            </a:br>
            <a:r>
              <a:rPr lang="de-DE" sz="1600" dirty="0" smtClean="0"/>
              <a:t/>
            </a:r>
            <a:br>
              <a:rPr lang="de-DE" sz="1600" dirty="0" smtClean="0"/>
            </a:br>
            <a:r>
              <a:rPr lang="de-DE" sz="1600" b="1" dirty="0" smtClean="0"/>
              <a:t>Große </a:t>
            </a:r>
            <a:r>
              <a:rPr lang="de-DE" sz="1600" b="1" dirty="0"/>
              <a:t>Dateigröße:</a:t>
            </a:r>
            <a:r>
              <a:rPr lang="de-DE" sz="1600" dirty="0"/>
              <a:t> </a:t>
            </a:r>
            <a:r>
              <a:rPr lang="de-DE" sz="1600" dirty="0" smtClean="0"/>
              <a:t> durch Speicherung aller Informationen (Ebenen</a:t>
            </a:r>
            <a:r>
              <a:rPr lang="de-DE" sz="1600" dirty="0"/>
              <a:t>, </a:t>
            </a:r>
            <a:r>
              <a:rPr lang="de-DE" sz="1600" dirty="0" smtClean="0"/>
              <a:t>Anpassungen, </a:t>
            </a:r>
            <a:r>
              <a:rPr lang="de-DE" sz="1600" dirty="0"/>
              <a:t>nicht-destruktiver </a:t>
            </a:r>
            <a:r>
              <a:rPr lang="de-DE" sz="1600" dirty="0" smtClean="0"/>
              <a:t>Bearbeitungen) größer als </a:t>
            </a:r>
            <a:r>
              <a:rPr lang="de-DE" sz="1600" dirty="0"/>
              <a:t>komprimierte Formate wie JPEG.</a:t>
            </a:r>
            <a:br>
              <a:rPr lang="de-DE" sz="1600" dirty="0"/>
            </a:br>
            <a:r>
              <a:rPr lang="de-DE" sz="1600" dirty="0" smtClean="0"/>
              <a:t/>
            </a:r>
            <a:br>
              <a:rPr lang="de-DE" sz="1600" dirty="0" smtClean="0"/>
            </a:br>
            <a:r>
              <a:rPr lang="de-DE" sz="1600" b="1" dirty="0" smtClean="0"/>
              <a:t>Adobe </a:t>
            </a:r>
            <a:r>
              <a:rPr lang="de-DE" sz="1600" b="1" dirty="0"/>
              <a:t>Photoshop-spezifisch:</a:t>
            </a:r>
            <a:r>
              <a:rPr lang="de-DE" sz="1600" dirty="0"/>
              <a:t> </a:t>
            </a:r>
            <a:r>
              <a:rPr lang="de-DE" sz="1600" dirty="0" smtClean="0"/>
              <a:t>möglicherweise </a:t>
            </a:r>
            <a:r>
              <a:rPr lang="de-DE" sz="1600" dirty="0"/>
              <a:t>nicht so weit kompatibel wie andere Bildformate.</a:t>
            </a:r>
            <a:br>
              <a:rPr lang="de-DE" sz="1600" dirty="0"/>
            </a:br>
            <a:r>
              <a:rPr lang="de-DE" sz="1600" dirty="0" smtClean="0"/>
              <a:t/>
            </a:r>
            <a:br>
              <a:rPr lang="de-DE" sz="1600" dirty="0" smtClean="0"/>
            </a:br>
            <a:r>
              <a:rPr lang="de-DE" sz="1600" dirty="0" smtClean="0"/>
              <a:t>Nach Projektabschluss können </a:t>
            </a:r>
            <a:r>
              <a:rPr lang="de-DE" sz="1600" dirty="0"/>
              <a:t>PSD-Dateien oft in andere Formate exportiert werden, die für den endgültigen Einsatz geeignet sind, wie z.B. JPEG oder PNG.</a:t>
            </a:r>
            <a:br>
              <a:rPr lang="de-DE" sz="1600" dirty="0"/>
            </a:br>
            <a:r>
              <a:rPr lang="de-DE" sz="1600" dirty="0"/>
              <a:t/>
            </a:r>
            <a:br>
              <a:rPr lang="de-DE" sz="1600" dirty="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1374429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47996"/>
            <a:ext cx="8712646" cy="4928979"/>
          </a:xfrm>
        </p:spPr>
        <p:txBody>
          <a:bodyPr anchor="t"/>
          <a:lstStyle/>
          <a:p>
            <a:pPr algn="l"/>
            <a:r>
              <a:rPr lang="de-DE" sz="1800" b="1" dirty="0" smtClean="0"/>
              <a:t/>
            </a:r>
            <a:br>
              <a:rPr lang="de-DE" sz="1800" b="1" dirty="0" smtClean="0"/>
            </a:br>
            <a:r>
              <a:rPr lang="de-DE" sz="1800" b="1" dirty="0" smtClean="0"/>
              <a:t>Wichtig:</a:t>
            </a:r>
            <a:br>
              <a:rPr lang="de-DE" sz="1800" b="1" dirty="0" smtClean="0"/>
            </a:br>
            <a:r>
              <a:rPr lang="de-DE" sz="1800" b="1" dirty="0" smtClean="0"/>
              <a:t>EXIF + Metadaten </a:t>
            </a:r>
            <a:r>
              <a:rPr lang="de-DE" sz="1600" dirty="0" smtClean="0"/>
              <a:t>(</a:t>
            </a:r>
            <a:r>
              <a:rPr lang="de-DE" sz="1600" dirty="0"/>
              <a:t>EXIF </a:t>
            </a:r>
            <a:r>
              <a:rPr lang="de-DE" sz="1600" dirty="0">
                <a:sym typeface="Wingdings" panose="05000000000000000000" pitchFamily="2" charset="2"/>
              </a:rPr>
              <a:t> </a:t>
            </a:r>
            <a:r>
              <a:rPr lang="de-DE" sz="1600" dirty="0" err="1"/>
              <a:t>Exchangeable</a:t>
            </a:r>
            <a:r>
              <a:rPr lang="de-DE" sz="1600" dirty="0"/>
              <a:t> Image File Format; Metadaten </a:t>
            </a:r>
            <a:r>
              <a:rPr lang="de-DE" sz="1600" dirty="0">
                <a:sym typeface="Wingdings" panose="05000000000000000000" pitchFamily="2" charset="2"/>
              </a:rPr>
              <a:t> </a:t>
            </a:r>
            <a:r>
              <a:rPr lang="de-DE" sz="1600" dirty="0" err="1">
                <a:sym typeface="Wingdings" panose="05000000000000000000" pitchFamily="2" charset="2"/>
              </a:rPr>
              <a:t>meta</a:t>
            </a:r>
            <a:r>
              <a:rPr lang="de-DE" sz="1600" dirty="0">
                <a:sym typeface="Wingdings" panose="05000000000000000000" pitchFamily="2" charset="2"/>
              </a:rPr>
              <a:t> </a:t>
            </a:r>
            <a:r>
              <a:rPr lang="de-DE" sz="1600" dirty="0" err="1">
                <a:sym typeface="Wingdings" panose="05000000000000000000" pitchFamily="2" charset="2"/>
              </a:rPr>
              <a:t>data</a:t>
            </a:r>
            <a:r>
              <a:rPr lang="de-DE" sz="1600" dirty="0"/>
              <a:t>),</a:t>
            </a:r>
            <a:br>
              <a:rPr lang="de-DE" sz="1600" dirty="0"/>
            </a:br>
            <a:r>
              <a:rPr lang="de-DE" sz="1600" dirty="0"/>
              <a:t>            - </a:t>
            </a:r>
            <a:r>
              <a:rPr lang="de-DE" sz="1600" dirty="0" err="1"/>
              <a:t>Exif</a:t>
            </a:r>
            <a:r>
              <a:rPr lang="de-DE" sz="1600" dirty="0"/>
              <a:t>-Daten: </a:t>
            </a:r>
            <a:br>
              <a:rPr lang="de-DE" sz="1600" dirty="0"/>
            </a:br>
            <a:r>
              <a:rPr lang="de-DE" sz="1600" dirty="0"/>
              <a:t>               - gehören zu den Metadaten, </a:t>
            </a:r>
            <a:br>
              <a:rPr lang="de-DE" sz="1600" dirty="0"/>
            </a:br>
            <a:r>
              <a:rPr lang="de-DE" sz="1600" dirty="0"/>
              <a:t>               - beinhalten wie, wo und mit was das Bild belichtet wurde, u.a. Kameratyp</a:t>
            </a:r>
            <a:r>
              <a:rPr lang="de-DE" sz="1600" dirty="0" smtClean="0"/>
              <a:t>, -einstellungen</a:t>
            </a:r>
            <a:r>
              <a:rPr lang="de-DE" sz="1600" dirty="0"/>
              <a:t>, </a:t>
            </a:r>
            <a:r>
              <a:rPr lang="de-DE" sz="1600" dirty="0" smtClean="0"/>
              <a:t>    </a:t>
            </a:r>
            <a:br>
              <a:rPr lang="de-DE" sz="1600" dirty="0" smtClean="0"/>
            </a:br>
            <a:r>
              <a:rPr lang="de-DE" sz="1600" dirty="0"/>
              <a:t> </a:t>
            </a:r>
            <a:r>
              <a:rPr lang="de-DE" sz="1600" dirty="0" smtClean="0"/>
              <a:t>                Datum </a:t>
            </a:r>
            <a:r>
              <a:rPr lang="de-DE" sz="1600" dirty="0"/>
              <a:t>+ Uhrzeit der Aufnahme, </a:t>
            </a:r>
            <a:r>
              <a:rPr lang="de-DE" sz="1600" dirty="0" err="1"/>
              <a:t>geograph</a:t>
            </a:r>
            <a:r>
              <a:rPr lang="de-DE" sz="1600" dirty="0"/>
              <a:t>. Daten falls GPS vorhanden,</a:t>
            </a:r>
            <a:br>
              <a:rPr lang="de-DE" sz="1600" dirty="0"/>
            </a:br>
            <a:r>
              <a:rPr lang="de-DE" sz="1600" dirty="0"/>
              <a:t> </a:t>
            </a:r>
            <a:br>
              <a:rPr lang="de-DE" sz="1600" dirty="0"/>
            </a:br>
            <a:r>
              <a:rPr lang="de-DE" sz="1600" dirty="0"/>
              <a:t>            - Metadaten = strukturierte Daten:</a:t>
            </a:r>
            <a:br>
              <a:rPr lang="de-DE" sz="1600" dirty="0"/>
            </a:br>
            <a:r>
              <a:rPr lang="de-DE" sz="1600" dirty="0"/>
              <a:t>              - enthalten Infos über Merkmale anderer Daten oder Objekte, z.B. Urheberrecht, Name des   </a:t>
            </a:r>
            <a:br>
              <a:rPr lang="de-DE" sz="1600" dirty="0"/>
            </a:br>
            <a:r>
              <a:rPr lang="de-DE" sz="1600" dirty="0"/>
              <a:t>                Fotografen, Vorschaubild, Fokuspunkte etc.), </a:t>
            </a:r>
            <a:br>
              <a:rPr lang="de-DE" sz="1600" dirty="0"/>
            </a:br>
            <a:r>
              <a:rPr lang="de-DE" sz="1600" dirty="0"/>
              <a:t> </a:t>
            </a:r>
            <a:br>
              <a:rPr lang="de-DE" sz="1600" dirty="0"/>
            </a:br>
            <a:r>
              <a:rPr lang="de-DE" sz="1600" dirty="0"/>
              <a:t>     Infos werden in der Bilddatei gespeichert, auch in XMP-Dateien (Extension </a:t>
            </a:r>
            <a:r>
              <a:rPr lang="de-DE" sz="1600" dirty="0" err="1"/>
              <a:t>Metadata</a:t>
            </a:r>
            <a:r>
              <a:rPr lang="de-DE" sz="1600" dirty="0"/>
              <a:t> </a:t>
            </a:r>
            <a:r>
              <a:rPr lang="de-DE" sz="1600" dirty="0" err="1"/>
              <a:t>Platform</a:t>
            </a:r>
            <a:r>
              <a:rPr lang="de-DE" sz="1600" dirty="0" smtClean="0"/>
              <a:t>).</a:t>
            </a:r>
            <a:br>
              <a:rPr lang="de-DE" sz="1600" dirty="0" smtClean="0"/>
            </a:br>
            <a:r>
              <a:rPr lang="de-DE" sz="1600" dirty="0"/>
              <a:t/>
            </a:r>
            <a:br>
              <a:rPr lang="de-DE" sz="1600" dirty="0"/>
            </a:br>
            <a:r>
              <a:rPr lang="de-DE" sz="1600" dirty="0" smtClean="0"/>
              <a:t>EXIF-Daten können beim online Teilen </a:t>
            </a:r>
            <a:r>
              <a:rPr lang="de-DE" sz="1600" dirty="0"/>
              <a:t>von Fotos </a:t>
            </a:r>
            <a:r>
              <a:rPr lang="de-DE" sz="1600" dirty="0" smtClean="0"/>
              <a:t>evtl. entfernt werden </a:t>
            </a:r>
            <a:r>
              <a:rPr lang="de-DE" sz="1600" dirty="0" smtClean="0">
                <a:sym typeface="Wingdings" panose="05000000000000000000" pitchFamily="2" charset="2"/>
              </a:rPr>
              <a:t> Schutz der </a:t>
            </a:r>
            <a:r>
              <a:rPr lang="de-DE" sz="1600" dirty="0" smtClean="0"/>
              <a:t>Privatsphäre. </a:t>
            </a:r>
            <a:br>
              <a:rPr lang="de-DE" sz="1600" dirty="0" smtClean="0"/>
            </a:br>
            <a:r>
              <a:rPr lang="de-DE" sz="1600" dirty="0"/>
              <a:t/>
            </a:r>
            <a:br>
              <a:rPr lang="de-DE" sz="1600" dirty="0"/>
            </a:br>
            <a:r>
              <a:rPr lang="de-DE" sz="1600" dirty="0" smtClean="0"/>
              <a:t>Einige </a:t>
            </a:r>
            <a:r>
              <a:rPr lang="de-DE" sz="1600" dirty="0"/>
              <a:t>Online-Plattformen entfernen automatisch EXIF-Daten aus hochgeladenen Bildern</a:t>
            </a:r>
            <a:br>
              <a:rPr lang="de-DE" sz="1600" dirty="0"/>
            </a:br>
            <a:r>
              <a:rPr lang="de-DE" sz="1600" dirty="0"/>
              <a:t/>
            </a:r>
            <a:br>
              <a:rPr lang="de-DE" sz="1600" dirty="0"/>
            </a:br>
            <a:r>
              <a:rPr lang="de-DE" sz="1600" dirty="0" smtClean="0"/>
              <a:t>C2PA Signatur als Echtheitszertifikat für Fotos</a:t>
            </a:r>
            <a:br>
              <a:rPr lang="de-DE" sz="1600" dirty="0" smtClean="0"/>
            </a:br>
            <a:endParaRPr lang="de-DE" altLang="de-DE" sz="1600" b="1" dirty="0" smtClean="0"/>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72910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412775"/>
            <a:ext cx="8351838" cy="648073"/>
          </a:xfrm>
        </p:spPr>
        <p:txBody>
          <a:bodyPr anchor="t"/>
          <a:lstStyle/>
          <a:p>
            <a:pPr algn="l" eaLnBrk="1" hangingPunct="1"/>
            <a:r>
              <a:rPr lang="de-DE" altLang="de-DE" sz="4000" b="1" dirty="0" smtClean="0"/>
              <a:t>Digitale Bilddateiformate - Grundlagen</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pic>
        <p:nvPicPr>
          <p:cNvPr id="1945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173505"/>
            <a:ext cx="6152013" cy="405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4" y="3140968"/>
            <a:ext cx="1443527" cy="96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8" y="4653136"/>
            <a:ext cx="1443527" cy="83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755573" y="2708920"/>
            <a:ext cx="1443527" cy="369332"/>
          </a:xfrm>
          <a:prstGeom prst="rect">
            <a:avLst/>
          </a:prstGeom>
          <a:noFill/>
        </p:spPr>
        <p:txBody>
          <a:bodyPr wrap="square" rtlCol="0">
            <a:spAutoFit/>
          </a:bodyPr>
          <a:lstStyle/>
          <a:p>
            <a:r>
              <a:rPr lang="de-DE" b="1" dirty="0" smtClean="0"/>
              <a:t>Rastergrafik</a:t>
            </a:r>
            <a:endParaRPr lang="de-DE" b="1" dirty="0"/>
          </a:p>
        </p:txBody>
      </p:sp>
      <p:sp>
        <p:nvSpPr>
          <p:cNvPr id="12" name="Textfeld 11"/>
          <p:cNvSpPr txBox="1"/>
          <p:nvPr/>
        </p:nvSpPr>
        <p:spPr>
          <a:xfrm>
            <a:off x="755579" y="4262259"/>
            <a:ext cx="1443527" cy="369332"/>
          </a:xfrm>
          <a:prstGeom prst="rect">
            <a:avLst/>
          </a:prstGeom>
          <a:noFill/>
        </p:spPr>
        <p:txBody>
          <a:bodyPr wrap="square" rtlCol="0">
            <a:spAutoFit/>
          </a:bodyPr>
          <a:lstStyle/>
          <a:p>
            <a:r>
              <a:rPr lang="de-DE" b="1" dirty="0" smtClean="0"/>
              <a:t>Vektorgrafik</a:t>
            </a:r>
            <a:endParaRPr lang="de-DE" b="1" dirty="0"/>
          </a:p>
        </p:txBody>
      </p:sp>
    </p:spTree>
    <p:extLst>
      <p:ext uri="{BB962C8B-B14F-4D97-AF65-F5344CB8AC3E}">
        <p14:creationId xmlns:p14="http://schemas.microsoft.com/office/powerpoint/2010/main" val="380640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randombar(horizontal)">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9457"/>
                                        </p:tgtEl>
                                        <p:attrNameLst>
                                          <p:attrName>style.visibility</p:attrName>
                                        </p:attrNameLst>
                                      </p:cBhvr>
                                      <p:to>
                                        <p:strVal val="visible"/>
                                      </p:to>
                                    </p:set>
                                    <p:animEffect transition="in" filter="circle(in)">
                                      <p:cBhvr>
                                        <p:cTn id="28" dur="2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347996"/>
            <a:ext cx="8712646" cy="4928979"/>
          </a:xfrm>
        </p:spPr>
        <p:txBody>
          <a:bodyPr anchor="t"/>
          <a:lstStyle/>
          <a:p>
            <a:pPr algn="l"/>
            <a:r>
              <a:rPr lang="de-DE" sz="1800" b="1" dirty="0" smtClean="0"/>
              <a:t/>
            </a:r>
            <a:br>
              <a:rPr lang="de-DE" sz="1800" b="1" dirty="0" smtClean="0"/>
            </a:br>
            <a:r>
              <a:rPr lang="de-DE" sz="1800" b="1" dirty="0" smtClean="0"/>
              <a:t>Wichtig:</a:t>
            </a:r>
            <a:br>
              <a:rPr lang="de-DE" sz="1800" b="1" dirty="0" smtClean="0"/>
            </a:br>
            <a:r>
              <a:rPr lang="de-DE" sz="1800" b="1" dirty="0" smtClean="0"/>
              <a:t/>
            </a:r>
            <a:br>
              <a:rPr lang="de-DE" sz="1800" b="1" dirty="0" smtClean="0"/>
            </a:br>
            <a:r>
              <a:rPr lang="de-DE" sz="1600" b="1" dirty="0" smtClean="0"/>
              <a:t>C2PA</a:t>
            </a:r>
            <a:r>
              <a:rPr lang="de-DE" sz="1600" dirty="0" smtClean="0"/>
              <a:t> (</a:t>
            </a:r>
            <a:r>
              <a:rPr lang="de-DE" sz="1600" b="1" dirty="0" err="1"/>
              <a:t>C</a:t>
            </a:r>
            <a:r>
              <a:rPr lang="de-DE" sz="1600" dirty="0" err="1"/>
              <a:t>oalition</a:t>
            </a:r>
            <a:r>
              <a:rPr lang="de-DE" sz="1600" dirty="0"/>
              <a:t> </a:t>
            </a:r>
            <a:r>
              <a:rPr lang="de-DE" sz="1600" dirty="0" err="1"/>
              <a:t>for</a:t>
            </a:r>
            <a:r>
              <a:rPr lang="de-DE" sz="1600" dirty="0"/>
              <a:t> </a:t>
            </a:r>
            <a:r>
              <a:rPr lang="de-DE" sz="1600" b="1" dirty="0"/>
              <a:t>C</a:t>
            </a:r>
            <a:r>
              <a:rPr lang="de-DE" sz="1600" dirty="0"/>
              <a:t>ontent </a:t>
            </a:r>
            <a:r>
              <a:rPr lang="de-DE" sz="1600" b="1" dirty="0" err="1"/>
              <a:t>P</a:t>
            </a:r>
            <a:r>
              <a:rPr lang="de-DE" sz="1600" dirty="0" err="1"/>
              <a:t>rovenance</a:t>
            </a:r>
            <a:r>
              <a:rPr lang="de-DE" sz="1600" dirty="0"/>
              <a:t> </a:t>
            </a:r>
            <a:r>
              <a:rPr lang="de-DE" sz="1600" dirty="0" err="1"/>
              <a:t>and</a:t>
            </a:r>
            <a:r>
              <a:rPr lang="de-DE" sz="1600" dirty="0"/>
              <a:t> </a:t>
            </a:r>
            <a:r>
              <a:rPr lang="de-DE" sz="1600" b="1" dirty="0"/>
              <a:t>A</a:t>
            </a:r>
            <a:r>
              <a:rPr lang="de-DE" sz="1600" dirty="0"/>
              <a:t>uthenticity </a:t>
            </a:r>
            <a:r>
              <a:rPr lang="de-DE" sz="1600" dirty="0" smtClean="0"/>
              <a:t>) </a:t>
            </a:r>
            <a:r>
              <a:rPr lang="de-DE" sz="1600" b="1" dirty="0" smtClean="0"/>
              <a:t>Signatur</a:t>
            </a:r>
            <a:r>
              <a:rPr lang="de-DE" sz="1600" dirty="0" smtClean="0"/>
              <a:t>:</a:t>
            </a:r>
            <a:br>
              <a:rPr lang="de-DE" sz="1600" dirty="0" smtClean="0"/>
            </a:br>
            <a:r>
              <a:rPr lang="de-DE" sz="1600" dirty="0" smtClean="0"/>
              <a:t/>
            </a:r>
            <a:br>
              <a:rPr lang="de-DE" sz="1600" dirty="0" smtClean="0"/>
            </a:br>
            <a:r>
              <a:rPr lang="de-DE" sz="1600" dirty="0"/>
              <a:t>- Content Authenticity </a:t>
            </a:r>
            <a:r>
              <a:rPr lang="de-DE" sz="1600" dirty="0" smtClean="0"/>
              <a:t>Initiative gegründet, </a:t>
            </a:r>
            <a:r>
              <a:rPr lang="de-DE" sz="1600" dirty="0"/>
              <a:t>um Verbreitung von Fehlinformationen und gefälschten Inhalten im Internet zu </a:t>
            </a:r>
            <a:r>
              <a:rPr lang="de-DE" sz="1600" dirty="0" smtClean="0"/>
              <a:t>bekämpfen,</a:t>
            </a:r>
            <a:r>
              <a:rPr lang="de-DE" sz="1600" dirty="0"/>
              <a:t/>
            </a:r>
            <a:br>
              <a:rPr lang="de-DE" sz="1600" dirty="0"/>
            </a:br>
            <a:r>
              <a:rPr lang="de-DE" sz="1600" dirty="0" smtClean="0"/>
              <a:t/>
            </a:r>
            <a:br>
              <a:rPr lang="de-DE" sz="1600" dirty="0" smtClean="0"/>
            </a:br>
            <a:r>
              <a:rPr lang="de-DE" sz="1600" dirty="0" smtClean="0"/>
              <a:t>- </a:t>
            </a:r>
            <a:r>
              <a:rPr lang="de-DE" sz="1600" dirty="0"/>
              <a:t>Art digitale Signatur </a:t>
            </a:r>
            <a:r>
              <a:rPr lang="de-DE" sz="1600" dirty="0" smtClean="0">
                <a:sym typeface="Wingdings" panose="05000000000000000000" pitchFamily="2" charset="2"/>
              </a:rPr>
              <a:t></a:t>
            </a:r>
            <a:r>
              <a:rPr lang="de-DE" sz="1600" dirty="0" smtClean="0"/>
              <a:t> </a:t>
            </a:r>
            <a:r>
              <a:rPr lang="de-DE" sz="1600" dirty="0"/>
              <a:t>Authentifizierung = Überprüfung der Echtheit von </a:t>
            </a:r>
            <a:r>
              <a:rPr lang="de-DE" sz="1600" dirty="0" smtClean="0"/>
              <a:t>Inhalten,</a:t>
            </a:r>
            <a:br>
              <a:rPr lang="de-DE" sz="1600" dirty="0" smtClean="0"/>
            </a:br>
            <a:r>
              <a:rPr lang="de-DE" sz="1600" dirty="0" smtClean="0"/>
              <a:t>(soll helfen, echte Fotografien, echte Fotografen, Videos, Audios von manipulierten zu unterscheiden).</a:t>
            </a:r>
            <a:br>
              <a:rPr lang="de-DE" sz="1600" dirty="0" smtClean="0"/>
            </a:br>
            <a:r>
              <a:rPr lang="de-DE" sz="1600" dirty="0"/>
              <a:t/>
            </a:r>
            <a:br>
              <a:rPr lang="de-DE" sz="1600" dirty="0"/>
            </a:br>
            <a:r>
              <a:rPr lang="de-DE" sz="1600" b="1" dirty="0"/>
              <a:t>Technische Details</a:t>
            </a:r>
            <a:r>
              <a:rPr lang="de-DE" sz="1600" dirty="0"/>
              <a:t>: </a:t>
            </a:r>
            <a:r>
              <a:rPr lang="de-DE" sz="1600" dirty="0" smtClean="0"/>
              <a:t/>
            </a:r>
            <a:br>
              <a:rPr lang="de-DE" sz="1600" dirty="0" smtClean="0"/>
            </a:br>
            <a:r>
              <a:rPr lang="de-DE" sz="1600" dirty="0" smtClean="0"/>
              <a:t>- i.a. basiert sie auf  </a:t>
            </a:r>
            <a:r>
              <a:rPr lang="de-DE" sz="1600" dirty="0"/>
              <a:t>kryptografischen </a:t>
            </a:r>
            <a:r>
              <a:rPr lang="de-DE" sz="1600" dirty="0" smtClean="0"/>
              <a:t>Methoden</a:t>
            </a:r>
            <a:r>
              <a:rPr lang="de-DE" sz="1600" dirty="0"/>
              <a:t>, um die Authentizität von Inhalten zu </a:t>
            </a:r>
            <a:r>
              <a:rPr lang="de-DE" sz="1600" dirty="0" smtClean="0"/>
              <a:t>überprüfen,</a:t>
            </a:r>
            <a:br>
              <a:rPr lang="de-DE" sz="1600" dirty="0" smtClean="0"/>
            </a:br>
            <a:r>
              <a:rPr lang="de-DE" sz="1600" dirty="0" smtClean="0"/>
              <a:t>- Funktionsweise </a:t>
            </a:r>
            <a:r>
              <a:rPr lang="de-DE" sz="1600" dirty="0"/>
              <a:t>der C2PA-Signatur hängt von den spezifischen Implementierungen ab. </a:t>
            </a:r>
            <a:r>
              <a:rPr lang="de-DE" sz="1600" dirty="0" smtClean="0"/>
              <a:t/>
            </a:r>
            <a:br>
              <a:rPr lang="de-DE" sz="1600" dirty="0" smtClean="0"/>
            </a:br>
            <a:r>
              <a:rPr lang="de-DE" sz="1600" dirty="0"/>
              <a:t/>
            </a:r>
            <a:br>
              <a:rPr lang="de-DE" sz="1600" dirty="0"/>
            </a:br>
            <a:r>
              <a:rPr lang="de-DE" sz="1600" dirty="0" smtClean="0"/>
              <a:t>- lt. </a:t>
            </a:r>
            <a:r>
              <a:rPr lang="de-DE" sz="1600" dirty="0">
                <a:hlinkClick r:id="rId3"/>
              </a:rPr>
              <a:t>C2PA Signatur als Echtheitszertifikat für Fotografien - *</a:t>
            </a:r>
            <a:r>
              <a:rPr lang="de-DE" sz="1600" dirty="0" smtClean="0">
                <a:hlinkClick r:id="rId3"/>
              </a:rPr>
              <a:t>fotowissen</a:t>
            </a:r>
            <a:r>
              <a:rPr lang="de-DE" sz="1600" dirty="0" smtClean="0"/>
              <a:t/>
            </a:r>
            <a:br>
              <a:rPr lang="de-DE" sz="1600" dirty="0" smtClean="0"/>
            </a:br>
            <a:r>
              <a:rPr lang="de-DE" sz="1600" dirty="0" smtClean="0"/>
              <a:t>soll C2PA von</a:t>
            </a:r>
            <a:r>
              <a:rPr lang="de-DE" sz="1600" dirty="0"/>
              <a:t> </a:t>
            </a:r>
            <a:r>
              <a:rPr lang="de-DE" sz="1600" dirty="0" smtClean="0"/>
              <a:t>Sony,</a:t>
            </a:r>
            <a:r>
              <a:rPr lang="de-DE" sz="1600" dirty="0"/>
              <a:t> </a:t>
            </a:r>
            <a:r>
              <a:rPr lang="de-DE" sz="1600" dirty="0" smtClean="0"/>
              <a:t>Nikon und</a:t>
            </a:r>
            <a:r>
              <a:rPr lang="de-DE" sz="1600" dirty="0"/>
              <a:t> </a:t>
            </a:r>
            <a:r>
              <a:rPr lang="de-DE" sz="1600" dirty="0" smtClean="0"/>
              <a:t>Canon</a:t>
            </a:r>
            <a:r>
              <a:rPr lang="de-DE" sz="1600" dirty="0"/>
              <a:t> ab dem Jahr 2024 eingeführt werden. Es wird in neuen </a:t>
            </a:r>
            <a:r>
              <a:rPr lang="de-DE" sz="1600" dirty="0" smtClean="0"/>
              <a:t>Kameras</a:t>
            </a:r>
            <a:r>
              <a:rPr lang="de-DE" sz="1600" dirty="0"/>
              <a:t> verfügbar </a:t>
            </a:r>
            <a:r>
              <a:rPr lang="de-DE" sz="1600" dirty="0" smtClean="0"/>
              <a:t>sein.</a:t>
            </a:r>
            <a:r>
              <a:rPr lang="de-DE" sz="1600" dirty="0"/>
              <a:t> </a:t>
            </a:r>
            <a:endParaRPr lang="de-DE" altLang="de-DE" sz="1600" b="1" dirty="0" smtClean="0"/>
          </a:p>
        </p:txBody>
      </p:sp>
      <p:pic>
        <p:nvPicPr>
          <p:cNvPr id="20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Tree>
    <p:extLst>
      <p:ext uri="{BB962C8B-B14F-4D97-AF65-F5344CB8AC3E}">
        <p14:creationId xmlns:p14="http://schemas.microsoft.com/office/powerpoint/2010/main" val="2810712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87624" y="1556792"/>
            <a:ext cx="6768752" cy="576064"/>
          </a:xfrm>
        </p:spPr>
        <p:txBody>
          <a:bodyPr anchor="t"/>
          <a:lstStyle/>
          <a:p>
            <a:pPr eaLnBrk="1" hangingPunct="1"/>
            <a:r>
              <a:rPr lang="de-DE" altLang="de-DE" sz="4000" b="1" dirty="0" smtClean="0"/>
              <a:t>Farbräume</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179164" y="2133758"/>
            <a:ext cx="8712646" cy="646331"/>
          </a:xfrm>
          <a:prstGeom prst="rect">
            <a:avLst/>
          </a:prstGeom>
          <a:noFill/>
        </p:spPr>
        <p:txBody>
          <a:bodyPr wrap="square" rtlCol="0">
            <a:spAutoFit/>
          </a:bodyPr>
          <a:lstStyle/>
          <a:p>
            <a:r>
              <a:rPr lang="de-DE" dirty="0" smtClean="0"/>
              <a:t>Farbräume = konkrete </a:t>
            </a:r>
            <a:r>
              <a:rPr lang="de-DE" dirty="0"/>
              <a:t>räumliche </a:t>
            </a:r>
            <a:r>
              <a:rPr lang="de-DE" dirty="0" smtClean="0"/>
              <a:t>Darstellungen </a:t>
            </a:r>
            <a:r>
              <a:rPr lang="de-DE" dirty="0"/>
              <a:t>von Farbmodellen. </a:t>
            </a:r>
            <a:endParaRPr lang="de-DE" dirty="0" smtClean="0"/>
          </a:p>
          <a:p>
            <a:r>
              <a:rPr lang="de-DE" dirty="0" smtClean="0"/>
              <a:t>Inhalt </a:t>
            </a:r>
            <a:r>
              <a:rPr lang="de-DE" dirty="0"/>
              <a:t>dieses Farbraums wird als </a:t>
            </a:r>
            <a:r>
              <a:rPr lang="de-DE" dirty="0" err="1"/>
              <a:t>Gamut</a:t>
            </a:r>
            <a:r>
              <a:rPr lang="de-DE" dirty="0"/>
              <a:t> </a:t>
            </a:r>
            <a:r>
              <a:rPr lang="de-DE" dirty="0" smtClean="0"/>
              <a:t>bezeichnet.</a:t>
            </a:r>
          </a:p>
        </p:txBody>
      </p:sp>
      <p:sp>
        <p:nvSpPr>
          <p:cNvPr id="13" name="Rechteck 12"/>
          <p:cNvSpPr/>
          <p:nvPr/>
        </p:nvSpPr>
        <p:spPr>
          <a:xfrm>
            <a:off x="383" y="6113721"/>
            <a:ext cx="5472286" cy="615553"/>
          </a:xfrm>
          <a:prstGeom prst="rect">
            <a:avLst/>
          </a:prstGeom>
        </p:spPr>
        <p:txBody>
          <a:bodyPr wrap="square">
            <a:spAutoFit/>
          </a:bodyPr>
          <a:lstStyle/>
          <a:p>
            <a:r>
              <a:rPr lang="de-DE" b="1" dirty="0" smtClean="0"/>
              <a:t> </a:t>
            </a:r>
          </a:p>
          <a:p>
            <a:endParaRPr lang="de-DE" sz="1600" dirty="0" smtClean="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984758"/>
            <a:ext cx="1895017" cy="293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67" t="1892" r="677"/>
          <a:stretch/>
        </p:blipFill>
        <p:spPr bwMode="auto">
          <a:xfrm>
            <a:off x="2339752" y="3040330"/>
            <a:ext cx="1857568" cy="288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4037" y="2984758"/>
            <a:ext cx="1817264" cy="293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083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76847" y="1382294"/>
            <a:ext cx="6768752" cy="576064"/>
          </a:xfrm>
        </p:spPr>
        <p:txBody>
          <a:bodyPr anchor="t"/>
          <a:lstStyle/>
          <a:p>
            <a:pPr eaLnBrk="1" hangingPunct="1"/>
            <a:r>
              <a:rPr lang="de-DE" altLang="de-DE" sz="4000" b="1" dirty="0" smtClean="0"/>
              <a:t>Histogramm</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2" name="Textfeld 1"/>
          <p:cNvSpPr txBox="1"/>
          <p:nvPr/>
        </p:nvSpPr>
        <p:spPr>
          <a:xfrm>
            <a:off x="358774" y="1907540"/>
            <a:ext cx="8353425" cy="646331"/>
          </a:xfrm>
          <a:prstGeom prst="rect">
            <a:avLst/>
          </a:prstGeom>
          <a:noFill/>
        </p:spPr>
        <p:txBody>
          <a:bodyPr wrap="square" rtlCol="0">
            <a:spAutoFit/>
          </a:bodyPr>
          <a:lstStyle/>
          <a:p>
            <a:r>
              <a:rPr lang="de-DE" dirty="0" smtClean="0"/>
              <a:t>Software unabhängig aber in Anlehnung an die Schritte der Bildbearbeitungstechniken.</a:t>
            </a:r>
          </a:p>
          <a:p>
            <a:r>
              <a:rPr lang="de-DE" b="1" dirty="0" smtClean="0"/>
              <a:t>Wichtig:</a:t>
            </a:r>
            <a:r>
              <a:rPr lang="de-DE" dirty="0" smtClean="0"/>
              <a:t> </a:t>
            </a:r>
            <a:r>
              <a:rPr lang="de-DE" dirty="0"/>
              <a:t>Auf </a:t>
            </a:r>
            <a:r>
              <a:rPr lang="de-DE" b="1" dirty="0"/>
              <a:t>zerstörungsfreie</a:t>
            </a:r>
            <a:r>
              <a:rPr lang="de-DE" dirty="0"/>
              <a:t> </a:t>
            </a:r>
            <a:r>
              <a:rPr lang="de-DE" b="1" dirty="0"/>
              <a:t>(„non-destruktive“) Bildbearbeitung </a:t>
            </a:r>
            <a:r>
              <a:rPr lang="de-DE" dirty="0"/>
              <a:t>achten</a:t>
            </a:r>
            <a:r>
              <a:rPr lang="de-DE" dirty="0" smtClean="0"/>
              <a:t>.</a:t>
            </a:r>
          </a:p>
        </p:txBody>
      </p:sp>
      <p:sp>
        <p:nvSpPr>
          <p:cNvPr id="3" name="Textfeld 2"/>
          <p:cNvSpPr txBox="1"/>
          <p:nvPr/>
        </p:nvSpPr>
        <p:spPr>
          <a:xfrm>
            <a:off x="323850" y="2615426"/>
            <a:ext cx="1705995" cy="507831"/>
          </a:xfrm>
          <a:prstGeom prst="rect">
            <a:avLst/>
          </a:prstGeom>
          <a:noFill/>
        </p:spPr>
        <p:txBody>
          <a:bodyPr wrap="square" rtlCol="0">
            <a:spAutoFit/>
          </a:bodyPr>
          <a:lstStyle/>
          <a:p>
            <a:r>
              <a:rPr lang="de-DE" b="1" dirty="0" smtClean="0"/>
              <a:t>Histogramm</a:t>
            </a:r>
          </a:p>
          <a:p>
            <a:r>
              <a:rPr lang="de-DE" sz="900" dirty="0" err="1" smtClean="0"/>
              <a:t>Luminanz</a:t>
            </a:r>
            <a:r>
              <a:rPr lang="de-DE" sz="900" dirty="0" smtClean="0"/>
              <a:t> (s/w), RGB </a:t>
            </a:r>
            <a:endParaRPr lang="de-DE" sz="900" dirty="0"/>
          </a:p>
        </p:txBody>
      </p:sp>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284984"/>
            <a:ext cx="2597068" cy="2938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Gerade Verbindung mit Pfeil 9"/>
          <p:cNvCxnSpPr/>
          <p:nvPr/>
        </p:nvCxnSpPr>
        <p:spPr>
          <a:xfrm>
            <a:off x="611560" y="3068960"/>
            <a:ext cx="1584176" cy="2304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3342908" y="3212976"/>
            <a:ext cx="5472286" cy="2092881"/>
          </a:xfrm>
          <a:prstGeom prst="rect">
            <a:avLst/>
          </a:prstGeom>
        </p:spPr>
        <p:txBody>
          <a:bodyPr wrap="square">
            <a:spAutoFit/>
          </a:bodyPr>
          <a:lstStyle/>
          <a:p>
            <a:r>
              <a:rPr lang="de-DE" dirty="0" smtClean="0">
                <a:sym typeface="Wingdings" panose="05000000000000000000" pitchFamily="2" charset="2"/>
              </a:rPr>
              <a:t> </a:t>
            </a:r>
            <a:r>
              <a:rPr lang="de-DE" sz="1600" dirty="0" smtClean="0"/>
              <a:t>Werkzeug </a:t>
            </a:r>
            <a:r>
              <a:rPr lang="de-DE" sz="1600" dirty="0"/>
              <a:t>zur visuellen Darstellung der Verteilung von Helligkeitswerten in einem Bild.</a:t>
            </a:r>
          </a:p>
          <a:p>
            <a:endParaRPr lang="de-DE" sz="1600" dirty="0" smtClean="0"/>
          </a:p>
          <a:p>
            <a:pPr marL="285750" indent="-285750">
              <a:buFont typeface="Wingdings"/>
              <a:buChar char="è"/>
            </a:pPr>
            <a:r>
              <a:rPr lang="de-DE" sz="1600" dirty="0" smtClean="0"/>
              <a:t>kann </a:t>
            </a:r>
            <a:r>
              <a:rPr lang="de-DE" sz="1600" dirty="0"/>
              <a:t>zur Belichtungssteuerung, Bewertung von Kontrasten und Interpretation von Farben verwendet werden</a:t>
            </a:r>
            <a:r>
              <a:rPr lang="de-DE" sz="1600" dirty="0" smtClean="0"/>
              <a:t>.</a:t>
            </a:r>
          </a:p>
          <a:p>
            <a:endParaRPr lang="de-DE" sz="1600" dirty="0" smtClean="0"/>
          </a:p>
          <a:p>
            <a:r>
              <a:rPr lang="de-DE" sz="1600" dirty="0" smtClean="0">
                <a:sym typeface="Wingdings" panose="05000000000000000000" pitchFamily="2" charset="2"/>
              </a:rPr>
              <a:t> ist </a:t>
            </a:r>
            <a:r>
              <a:rPr lang="de-DE" sz="1600" dirty="0" smtClean="0"/>
              <a:t>in </a:t>
            </a:r>
            <a:r>
              <a:rPr lang="de-DE" sz="1600" dirty="0"/>
              <a:t>der Bildbearbeitung </a:t>
            </a:r>
            <a:r>
              <a:rPr lang="de-DE" sz="1600" dirty="0" smtClean="0"/>
              <a:t>nützlich. Anpassung von Belichtung </a:t>
            </a:r>
            <a:r>
              <a:rPr lang="de-DE" sz="1600" dirty="0"/>
              <a:t>und </a:t>
            </a:r>
            <a:r>
              <a:rPr lang="de-DE" sz="1600" dirty="0" smtClean="0"/>
              <a:t>Kontrast zur Kontrolle vor dem Ausdruck.</a:t>
            </a:r>
            <a:endParaRPr lang="de-DE" sz="1600" dirty="0"/>
          </a:p>
        </p:txBody>
      </p:sp>
    </p:spTree>
    <p:extLst>
      <p:ext uri="{BB962C8B-B14F-4D97-AF65-F5344CB8AC3E}">
        <p14:creationId xmlns:p14="http://schemas.microsoft.com/office/powerpoint/2010/main" val="41608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0-#ppt_w/2"/>
                                          </p:val>
                                        </p:tav>
                                        <p:tav tm="100000">
                                          <p:val>
                                            <p:strVal val="#ppt_x"/>
                                          </p:val>
                                        </p:tav>
                                      </p:tavLst>
                                    </p:anim>
                                    <p:anim calcmode="lin" valueType="num">
                                      <p:cBhvr additive="base">
                                        <p:cTn id="8" dur="20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wipe(down)">
                                      <p:cBhvr>
                                        <p:cTn id="25" dur="500"/>
                                        <p:tgtEl>
                                          <p:spTgt spid="103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P spid="3"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87624" y="1556792"/>
            <a:ext cx="6768752" cy="576064"/>
          </a:xfrm>
        </p:spPr>
        <p:txBody>
          <a:bodyPr anchor="t"/>
          <a:lstStyle/>
          <a:p>
            <a:pPr eaLnBrk="1" hangingPunct="1"/>
            <a:r>
              <a:rPr lang="de-DE" altLang="de-DE" sz="4000" b="1" dirty="0" smtClean="0"/>
              <a:t>Histogramm</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31763" y="2615426"/>
            <a:ext cx="3016101" cy="507831"/>
          </a:xfrm>
          <a:prstGeom prst="rect">
            <a:avLst/>
          </a:prstGeom>
          <a:noFill/>
        </p:spPr>
        <p:txBody>
          <a:bodyPr wrap="square" rtlCol="0">
            <a:spAutoFit/>
          </a:bodyPr>
          <a:lstStyle/>
          <a:p>
            <a:r>
              <a:rPr lang="de-DE" b="1" dirty="0" smtClean="0"/>
              <a:t>Histogramm</a:t>
            </a:r>
            <a:r>
              <a:rPr lang="de-DE" dirty="0" smtClean="0"/>
              <a:t>                    </a:t>
            </a:r>
            <a:r>
              <a:rPr lang="de-DE" dirty="0" smtClean="0">
                <a:sym typeface="Wingdings" panose="05000000000000000000" pitchFamily="2" charset="2"/>
              </a:rPr>
              <a:t></a:t>
            </a:r>
            <a:endParaRPr lang="de-DE" dirty="0" smtClean="0"/>
          </a:p>
          <a:p>
            <a:r>
              <a:rPr lang="de-DE" sz="900" dirty="0" err="1" smtClean="0"/>
              <a:t>Luminanz</a:t>
            </a:r>
            <a:r>
              <a:rPr lang="de-DE" sz="900" dirty="0" smtClean="0"/>
              <a:t> (s/w), RGB </a:t>
            </a:r>
            <a:endParaRPr lang="de-DE" sz="900" dirty="0"/>
          </a:p>
        </p:txBody>
      </p:sp>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284984"/>
            <a:ext cx="2597068" cy="29384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cxnSp>
        <p:nvCxnSpPr>
          <p:cNvPr id="10" name="Gerade Verbindung mit Pfeil 9"/>
          <p:cNvCxnSpPr/>
          <p:nvPr/>
        </p:nvCxnSpPr>
        <p:spPr>
          <a:xfrm>
            <a:off x="611560" y="3068960"/>
            <a:ext cx="1584176"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3347864" y="2615425"/>
            <a:ext cx="5472286" cy="3570208"/>
          </a:xfrm>
          <a:prstGeom prst="rect">
            <a:avLst/>
          </a:prstGeom>
        </p:spPr>
        <p:txBody>
          <a:bodyPr wrap="square">
            <a:spAutoFit/>
          </a:bodyPr>
          <a:lstStyle/>
          <a:p>
            <a:r>
              <a:rPr lang="de-DE" dirty="0" smtClean="0"/>
              <a:t>=  </a:t>
            </a:r>
            <a:r>
              <a:rPr lang="de-DE" sz="1600" dirty="0"/>
              <a:t>Aneinanderreihung von Zahlenwerten. </a:t>
            </a:r>
            <a:endParaRPr lang="de-DE" sz="1600" dirty="0" smtClean="0"/>
          </a:p>
          <a:p>
            <a:pPr marL="285750" indent="-285750">
              <a:buFont typeface="Arial" panose="020B0604020202020204" pitchFamily="34" charset="0"/>
              <a:buChar char="•"/>
            </a:pPr>
            <a:r>
              <a:rPr lang="de-DE" sz="1600" dirty="0"/>
              <a:t>g</a:t>
            </a:r>
            <a:r>
              <a:rPr lang="de-DE" sz="1600" dirty="0" smtClean="0"/>
              <a:t>anz </a:t>
            </a:r>
            <a:r>
              <a:rPr lang="de-DE" sz="1600" dirty="0"/>
              <a:t>links </a:t>
            </a:r>
            <a:r>
              <a:rPr lang="de-DE" sz="1600" dirty="0" smtClean="0"/>
              <a:t>Wert</a:t>
            </a:r>
            <a:r>
              <a:rPr lang="de-DE" sz="1600" dirty="0"/>
              <a:t> </a:t>
            </a:r>
            <a:r>
              <a:rPr lang="de-DE" sz="1600" i="1" dirty="0" smtClean="0"/>
              <a:t>0 </a:t>
            </a:r>
            <a:r>
              <a:rPr lang="de-DE" sz="1600" i="1" dirty="0" smtClean="0">
                <a:sym typeface="Wingdings" panose="05000000000000000000" pitchFamily="2" charset="2"/>
              </a:rPr>
              <a:t> </a:t>
            </a:r>
            <a:r>
              <a:rPr lang="de-DE" sz="1600" dirty="0" smtClean="0"/>
              <a:t>reines S</a:t>
            </a:r>
            <a:r>
              <a:rPr lang="de-DE" sz="1600" i="1" dirty="0" smtClean="0"/>
              <a:t>chwarz</a:t>
            </a:r>
            <a:r>
              <a:rPr lang="de-DE" sz="1600" dirty="0" smtClean="0"/>
              <a:t>,</a:t>
            </a:r>
          </a:p>
          <a:p>
            <a:pPr marL="285750" indent="-285750">
              <a:buFont typeface="Arial" panose="020B0604020202020204" pitchFamily="34" charset="0"/>
              <a:buChar char="•"/>
            </a:pPr>
            <a:r>
              <a:rPr lang="de-DE" sz="1600" dirty="0" smtClean="0"/>
              <a:t>ganz </a:t>
            </a:r>
            <a:r>
              <a:rPr lang="de-DE" sz="1600" dirty="0"/>
              <a:t>rechts </a:t>
            </a:r>
            <a:r>
              <a:rPr lang="de-DE" sz="1600" dirty="0" smtClean="0"/>
              <a:t>Wert</a:t>
            </a:r>
            <a:r>
              <a:rPr lang="de-DE" sz="1600" dirty="0"/>
              <a:t> </a:t>
            </a:r>
            <a:r>
              <a:rPr lang="de-DE" sz="1600" i="1" dirty="0" smtClean="0"/>
              <a:t>255 </a:t>
            </a:r>
            <a:r>
              <a:rPr lang="de-DE" sz="1600" i="1" dirty="0" smtClean="0">
                <a:sym typeface="Wingdings" panose="05000000000000000000" pitchFamily="2" charset="2"/>
              </a:rPr>
              <a:t> </a:t>
            </a:r>
            <a:r>
              <a:rPr lang="de-DE" sz="1600" dirty="0" smtClean="0"/>
              <a:t>reines </a:t>
            </a:r>
            <a:r>
              <a:rPr lang="de-DE" sz="1600" dirty="0" err="1" smtClean="0"/>
              <a:t>W</a:t>
            </a:r>
            <a:r>
              <a:rPr lang="de-DE" sz="1600" i="1" dirty="0" err="1" smtClean="0"/>
              <a:t>eiss</a:t>
            </a:r>
            <a:r>
              <a:rPr lang="de-DE" sz="1600" i="1" dirty="0" smtClean="0"/>
              <a:t>,</a:t>
            </a:r>
            <a:endParaRPr lang="de-DE" sz="1600" dirty="0" smtClean="0"/>
          </a:p>
          <a:p>
            <a:pPr marL="285750" indent="-285750">
              <a:buFont typeface="Arial" panose="020B0604020202020204" pitchFamily="34" charset="0"/>
              <a:buChar char="•"/>
            </a:pPr>
            <a:r>
              <a:rPr lang="de-DE" sz="1600" dirty="0"/>
              <a:t>d</a:t>
            </a:r>
            <a:r>
              <a:rPr lang="de-DE" sz="1600" dirty="0" smtClean="0"/>
              <a:t>azwischen sind </a:t>
            </a:r>
            <a:r>
              <a:rPr lang="de-DE" sz="1600" dirty="0"/>
              <a:t>alle Graustufen von 1 bis 254. </a:t>
            </a:r>
            <a:endParaRPr lang="de-DE" sz="1600" dirty="0" smtClean="0"/>
          </a:p>
          <a:p>
            <a:endParaRPr lang="de-DE" sz="1600" dirty="0" smtClean="0"/>
          </a:p>
          <a:p>
            <a:r>
              <a:rPr lang="de-DE" sz="1600" dirty="0" smtClean="0"/>
              <a:t>Höhe </a:t>
            </a:r>
            <a:r>
              <a:rPr lang="de-DE" sz="1600" dirty="0"/>
              <a:t>des Ausschlags </a:t>
            </a:r>
            <a:r>
              <a:rPr lang="de-DE" sz="1600" dirty="0" smtClean="0"/>
              <a:t>(Anzahl der Pixel) = Menge </a:t>
            </a:r>
            <a:r>
              <a:rPr lang="de-DE" sz="1600" dirty="0"/>
              <a:t>des vorhandenen Tonwerts. </a:t>
            </a:r>
            <a:endParaRPr lang="de-DE" sz="1600" dirty="0" smtClean="0"/>
          </a:p>
          <a:p>
            <a:endParaRPr lang="de-DE" sz="1600" dirty="0"/>
          </a:p>
          <a:p>
            <a:r>
              <a:rPr lang="de-DE" sz="1600" dirty="0" smtClean="0"/>
              <a:t>Je </a:t>
            </a:r>
            <a:r>
              <a:rPr lang="de-DE" sz="1600" dirty="0"/>
              <a:t>mehr Bildteile die Farbe </a:t>
            </a:r>
            <a:r>
              <a:rPr lang="de-DE" sz="1600" i="1" dirty="0"/>
              <a:t>schwarz</a:t>
            </a:r>
            <a:r>
              <a:rPr lang="de-DE" sz="1600" dirty="0"/>
              <a:t> </a:t>
            </a:r>
            <a:r>
              <a:rPr lang="de-DE" sz="1600" dirty="0" smtClean="0"/>
              <a:t>(dunkle Tonwerte) </a:t>
            </a:r>
            <a:r>
              <a:rPr lang="de-DE" sz="1600" dirty="0"/>
              <a:t>aufweisen, desto höher </a:t>
            </a:r>
            <a:r>
              <a:rPr lang="de-DE" sz="1600" dirty="0" smtClean="0"/>
              <a:t>der </a:t>
            </a:r>
            <a:r>
              <a:rPr lang="de-DE" sz="1600" dirty="0"/>
              <a:t>Ausschlag ganz links.</a:t>
            </a:r>
          </a:p>
          <a:p>
            <a:endParaRPr lang="de-DE" sz="1600" dirty="0" smtClean="0"/>
          </a:p>
          <a:p>
            <a:r>
              <a:rPr lang="de-DE" sz="1600" b="1" dirty="0" err="1" smtClean="0"/>
              <a:t>Luminanz</a:t>
            </a:r>
            <a:r>
              <a:rPr lang="de-DE" sz="1600" dirty="0" smtClean="0"/>
              <a:t> – Histogramm = Analyse der Helligkeitswerte, </a:t>
            </a:r>
          </a:p>
          <a:p>
            <a:r>
              <a:rPr lang="de-DE" sz="1600" b="1" dirty="0" smtClean="0"/>
              <a:t>RGB</a:t>
            </a:r>
            <a:r>
              <a:rPr lang="de-DE" sz="1600" dirty="0" smtClean="0"/>
              <a:t>-Histogramm = Analyse der drei </a:t>
            </a:r>
            <a:r>
              <a:rPr lang="de-DE" sz="1600" dirty="0"/>
              <a:t>Farbwerte Rot, Grün und Blau.</a:t>
            </a:r>
          </a:p>
        </p:txBody>
      </p:sp>
    </p:spTree>
    <p:extLst>
      <p:ext uri="{BB962C8B-B14F-4D97-AF65-F5344CB8AC3E}">
        <p14:creationId xmlns:p14="http://schemas.microsoft.com/office/powerpoint/2010/main" val="34078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3"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87624" y="1556792"/>
            <a:ext cx="6768752" cy="576064"/>
          </a:xfrm>
        </p:spPr>
        <p:txBody>
          <a:bodyPr anchor="t"/>
          <a:lstStyle/>
          <a:p>
            <a:pPr eaLnBrk="1" hangingPunct="1"/>
            <a:r>
              <a:rPr lang="de-DE" altLang="de-DE" sz="4000" b="1" dirty="0" smtClean="0"/>
              <a:t>Histogramm</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23850" y="2615426"/>
            <a:ext cx="1705995" cy="507831"/>
          </a:xfrm>
          <a:prstGeom prst="rect">
            <a:avLst/>
          </a:prstGeom>
          <a:noFill/>
        </p:spPr>
        <p:txBody>
          <a:bodyPr wrap="square" rtlCol="0">
            <a:spAutoFit/>
          </a:bodyPr>
          <a:lstStyle/>
          <a:p>
            <a:r>
              <a:rPr lang="de-DE" dirty="0" smtClean="0"/>
              <a:t>Histogramm</a:t>
            </a:r>
          </a:p>
          <a:p>
            <a:r>
              <a:rPr lang="de-DE" sz="900" dirty="0" err="1" smtClean="0"/>
              <a:t>Luminanz</a:t>
            </a:r>
            <a:r>
              <a:rPr lang="de-DE" sz="900" dirty="0" smtClean="0"/>
              <a:t> (s/w), RGB </a:t>
            </a:r>
            <a:endParaRPr lang="de-DE" sz="900" dirty="0"/>
          </a:p>
        </p:txBody>
      </p:sp>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284984"/>
            <a:ext cx="2597068" cy="29384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9"/>
          <p:cNvCxnSpPr/>
          <p:nvPr/>
        </p:nvCxnSpPr>
        <p:spPr>
          <a:xfrm>
            <a:off x="611560" y="3068960"/>
            <a:ext cx="1584176" cy="2304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3419872" y="3212976"/>
            <a:ext cx="5472286" cy="2831544"/>
          </a:xfrm>
          <a:prstGeom prst="rect">
            <a:avLst/>
          </a:prstGeom>
        </p:spPr>
        <p:txBody>
          <a:bodyPr wrap="square">
            <a:spAutoFit/>
          </a:bodyPr>
          <a:lstStyle/>
          <a:p>
            <a:r>
              <a:rPr lang="de-DE" b="1" dirty="0" smtClean="0"/>
              <a:t>Achtung: </a:t>
            </a:r>
          </a:p>
          <a:p>
            <a:r>
              <a:rPr lang="de-DE" sz="1600" dirty="0" smtClean="0"/>
              <a:t>Überprüfe, ob Kamera-Histogramm für das JPG- oder das RAW- Bild angezeigt wird. Meist Anzeige für JPG-Bild </a:t>
            </a:r>
            <a:r>
              <a:rPr lang="de-DE" sz="1600" dirty="0"/>
              <a:t>auch wenn </a:t>
            </a:r>
            <a:r>
              <a:rPr lang="de-DE" sz="1600" dirty="0" smtClean="0"/>
              <a:t>im RAW Format fotografiert wird.</a:t>
            </a:r>
          </a:p>
          <a:p>
            <a:endParaRPr lang="de-DE" sz="1600" dirty="0" smtClean="0"/>
          </a:p>
          <a:p>
            <a:r>
              <a:rPr lang="de-DE" sz="1600" dirty="0" smtClean="0"/>
              <a:t>Eine Über- oder Unterbelichtungswarnung </a:t>
            </a:r>
          </a:p>
          <a:p>
            <a:r>
              <a:rPr lang="de-DE" sz="1600" dirty="0" smtClean="0"/>
              <a:t>(</a:t>
            </a:r>
            <a:r>
              <a:rPr lang="de-DE" sz="1600" dirty="0"/>
              <a:t>bei den meisten </a:t>
            </a:r>
            <a:endParaRPr lang="de-DE" sz="1600" dirty="0" smtClean="0"/>
          </a:p>
          <a:p>
            <a:pPr marL="285750" indent="-285750">
              <a:buFont typeface="Arial" panose="020B0604020202020204" pitchFamily="34" charset="0"/>
              <a:buChar char="•"/>
            </a:pPr>
            <a:r>
              <a:rPr lang="de-DE" sz="1600" dirty="0" smtClean="0"/>
              <a:t>DSLR = digital </a:t>
            </a:r>
            <a:r>
              <a:rPr lang="de-DE" sz="1600" dirty="0" err="1" smtClean="0"/>
              <a:t>single</a:t>
            </a:r>
            <a:r>
              <a:rPr lang="de-DE" sz="1600" dirty="0" smtClean="0"/>
              <a:t> </a:t>
            </a:r>
            <a:r>
              <a:rPr lang="de-DE" sz="1600" dirty="0" err="1" smtClean="0"/>
              <a:t>lens</a:t>
            </a:r>
            <a:r>
              <a:rPr lang="de-DE" sz="1600" dirty="0" smtClean="0"/>
              <a:t> </a:t>
            </a:r>
            <a:r>
              <a:rPr lang="de-DE" sz="1600" dirty="0" err="1" smtClean="0"/>
              <a:t>reflex</a:t>
            </a:r>
            <a:r>
              <a:rPr lang="de-DE" sz="1600" dirty="0" smtClean="0"/>
              <a:t> </a:t>
            </a:r>
          </a:p>
          <a:p>
            <a:pPr marL="285750" indent="-285750">
              <a:buFont typeface="Arial" panose="020B0604020202020204" pitchFamily="34" charset="0"/>
              <a:buChar char="•"/>
            </a:pPr>
            <a:r>
              <a:rPr lang="de-DE" sz="1600" dirty="0" smtClean="0"/>
              <a:t>DSLM = </a:t>
            </a:r>
            <a:r>
              <a:rPr lang="de-DE" sz="1600" dirty="0"/>
              <a:t>digital </a:t>
            </a:r>
            <a:r>
              <a:rPr lang="de-DE" sz="1600" dirty="0" err="1"/>
              <a:t>single</a:t>
            </a:r>
            <a:r>
              <a:rPr lang="de-DE" sz="1600" dirty="0"/>
              <a:t> </a:t>
            </a:r>
            <a:r>
              <a:rPr lang="de-DE" sz="1600" dirty="0" err="1"/>
              <a:t>lens</a:t>
            </a:r>
            <a:r>
              <a:rPr lang="de-DE" sz="1600" dirty="0"/>
              <a:t> </a:t>
            </a:r>
            <a:r>
              <a:rPr lang="de-DE" sz="1600" dirty="0" err="1" smtClean="0"/>
              <a:t>mirrorless</a:t>
            </a:r>
            <a:r>
              <a:rPr lang="de-DE" sz="1600" dirty="0" smtClean="0"/>
              <a:t> </a:t>
            </a:r>
          </a:p>
          <a:p>
            <a:r>
              <a:rPr lang="de-DE" sz="1600" dirty="0" smtClean="0"/>
              <a:t>einstellbar im Menü),</a:t>
            </a:r>
          </a:p>
          <a:p>
            <a:r>
              <a:rPr lang="de-DE" sz="1600" dirty="0" smtClean="0"/>
              <a:t>bezieht </a:t>
            </a:r>
            <a:r>
              <a:rPr lang="de-DE" sz="1600" dirty="0"/>
              <a:t>sich auf das generierte JPG-Vorschau-Bild.</a:t>
            </a:r>
          </a:p>
        </p:txBody>
      </p:sp>
    </p:spTree>
    <p:extLst>
      <p:ext uri="{BB962C8B-B14F-4D97-AF65-F5344CB8AC3E}">
        <p14:creationId xmlns:p14="http://schemas.microsoft.com/office/powerpoint/2010/main" val="5880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1000"/>
                                        <p:tgtEl>
                                          <p:spTgt spid="1036"/>
                                        </p:tgtEl>
                                      </p:cBhvr>
                                    </p:animEffect>
                                    <p:anim calcmode="lin" valueType="num">
                                      <p:cBhvr>
                                        <p:cTn id="14" dur="1000" fill="hold"/>
                                        <p:tgtEl>
                                          <p:spTgt spid="1036"/>
                                        </p:tgtEl>
                                        <p:attrNameLst>
                                          <p:attrName>ppt_x</p:attrName>
                                        </p:attrNameLst>
                                      </p:cBhvr>
                                      <p:tavLst>
                                        <p:tav tm="0">
                                          <p:val>
                                            <p:strVal val="#ppt_x"/>
                                          </p:val>
                                        </p:tav>
                                        <p:tav tm="100000">
                                          <p:val>
                                            <p:strVal val="#ppt_x"/>
                                          </p:val>
                                        </p:tav>
                                      </p:tavLst>
                                    </p:anim>
                                    <p:anim calcmode="lin" valueType="num">
                                      <p:cBhvr>
                                        <p:cTn id="15" dur="1000" fill="hold"/>
                                        <p:tgtEl>
                                          <p:spTgt spid="1036"/>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plus(in)">
                                      <p:cBhvr>
                                        <p:cTn id="26" dur="2000"/>
                                        <p:tgtEl>
                                          <p:spTgt spid="13">
                                            <p:txEl>
                                              <p:pRg st="0" end="0"/>
                                            </p:txEl>
                                          </p:spTgt>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plus(in)">
                                      <p:cBhvr>
                                        <p:cTn id="29" dur="2000"/>
                                        <p:tgtEl>
                                          <p:spTgt spid="13">
                                            <p:txEl>
                                              <p:pRg st="1" end="1"/>
                                            </p:txEl>
                                          </p:spTgt>
                                        </p:tgtEl>
                                      </p:cBhvr>
                                    </p:animEffect>
                                  </p:childTnLst>
                                </p:cTn>
                              </p:par>
                              <p:par>
                                <p:cTn id="30" presetID="13" presetClass="entr" presetSubtype="16" fill="hold" grpId="0" nodeType="with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plus(in)">
                                      <p:cBhvr>
                                        <p:cTn id="32" dur="2000"/>
                                        <p:tgtEl>
                                          <p:spTgt spid="13">
                                            <p:txEl>
                                              <p:pRg st="3" end="3"/>
                                            </p:txEl>
                                          </p:spTgt>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plus(in)">
                                      <p:cBhvr>
                                        <p:cTn id="35" dur="2000"/>
                                        <p:tgtEl>
                                          <p:spTgt spid="13">
                                            <p:txEl>
                                              <p:pRg st="4" end="4"/>
                                            </p:txEl>
                                          </p:spTgt>
                                        </p:tgtEl>
                                      </p:cBhvr>
                                    </p:animEffect>
                                  </p:childTnLst>
                                </p:cTn>
                              </p:par>
                              <p:par>
                                <p:cTn id="36" presetID="13" presetClass="entr" presetSubtype="16" fill="hold" grpId="0" nodeType="with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plus(in)">
                                      <p:cBhvr>
                                        <p:cTn id="38" dur="2000"/>
                                        <p:tgtEl>
                                          <p:spTgt spid="13">
                                            <p:txEl>
                                              <p:pRg st="5" end="5"/>
                                            </p:txEl>
                                          </p:spTgt>
                                        </p:tgtEl>
                                      </p:cBhvr>
                                    </p:animEffect>
                                  </p:childTnLst>
                                </p:cTn>
                              </p:par>
                              <p:par>
                                <p:cTn id="39" presetID="13" presetClass="entr" presetSubtype="16" fill="hold" grpId="0" nodeType="with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Effect transition="in" filter="plus(in)">
                                      <p:cBhvr>
                                        <p:cTn id="41" dur="2000"/>
                                        <p:tgtEl>
                                          <p:spTgt spid="13">
                                            <p:txEl>
                                              <p:pRg st="6" end="6"/>
                                            </p:txEl>
                                          </p:spTgt>
                                        </p:tgtEl>
                                      </p:cBhvr>
                                    </p:animEffect>
                                  </p:childTnLst>
                                </p:cTn>
                              </p:par>
                              <p:par>
                                <p:cTn id="42" presetID="13" presetClass="entr" presetSubtype="16" fill="hold" grpId="0" nodeType="withEffect">
                                  <p:stCondLst>
                                    <p:cond delay="0"/>
                                  </p:stCondLst>
                                  <p:childTnLst>
                                    <p:set>
                                      <p:cBhvr>
                                        <p:cTn id="43" dur="1" fill="hold">
                                          <p:stCondLst>
                                            <p:cond delay="0"/>
                                          </p:stCondLst>
                                        </p:cTn>
                                        <p:tgtEl>
                                          <p:spTgt spid="13">
                                            <p:txEl>
                                              <p:pRg st="7" end="7"/>
                                            </p:txEl>
                                          </p:spTgt>
                                        </p:tgtEl>
                                        <p:attrNameLst>
                                          <p:attrName>style.visibility</p:attrName>
                                        </p:attrNameLst>
                                      </p:cBhvr>
                                      <p:to>
                                        <p:strVal val="visible"/>
                                      </p:to>
                                    </p:set>
                                    <p:animEffect transition="in" filter="plus(in)">
                                      <p:cBhvr>
                                        <p:cTn id="44" dur="2000"/>
                                        <p:tgtEl>
                                          <p:spTgt spid="13">
                                            <p:txEl>
                                              <p:pRg st="7" end="7"/>
                                            </p:txEl>
                                          </p:spTgt>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plus(in)">
                                      <p:cBhvr>
                                        <p:cTn id="47" dur="2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1187624" y="1556792"/>
            <a:ext cx="6768752" cy="576064"/>
          </a:xfrm>
        </p:spPr>
        <p:txBody>
          <a:bodyPr anchor="t"/>
          <a:lstStyle/>
          <a:p>
            <a:pPr eaLnBrk="1" hangingPunct="1"/>
            <a:r>
              <a:rPr lang="de-DE" altLang="de-DE" sz="4000" b="1" dirty="0" smtClean="0"/>
              <a:t>Histogramm</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23850" y="2615426"/>
            <a:ext cx="1705995" cy="507831"/>
          </a:xfrm>
          <a:prstGeom prst="rect">
            <a:avLst/>
          </a:prstGeom>
          <a:noFill/>
        </p:spPr>
        <p:txBody>
          <a:bodyPr wrap="square" rtlCol="0">
            <a:spAutoFit/>
          </a:bodyPr>
          <a:lstStyle/>
          <a:p>
            <a:r>
              <a:rPr lang="de-DE" dirty="0" smtClean="0"/>
              <a:t>Histogramm</a:t>
            </a:r>
          </a:p>
          <a:p>
            <a:r>
              <a:rPr lang="de-DE" sz="900" dirty="0" err="1" smtClean="0"/>
              <a:t>Luminanz</a:t>
            </a:r>
            <a:r>
              <a:rPr lang="de-DE" sz="900" dirty="0" smtClean="0"/>
              <a:t> (s/w), RGB </a:t>
            </a:r>
            <a:endParaRPr lang="de-DE" sz="900" dirty="0"/>
          </a:p>
        </p:txBody>
      </p:sp>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284984"/>
            <a:ext cx="2597068" cy="2938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0" name="Gerade Verbindung mit Pfeil 9"/>
          <p:cNvCxnSpPr/>
          <p:nvPr/>
        </p:nvCxnSpPr>
        <p:spPr>
          <a:xfrm>
            <a:off x="611560" y="3068960"/>
            <a:ext cx="1584176" cy="2304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3380616" y="2615426"/>
            <a:ext cx="5472286" cy="615553"/>
          </a:xfrm>
          <a:prstGeom prst="rect">
            <a:avLst/>
          </a:prstGeom>
        </p:spPr>
        <p:txBody>
          <a:bodyPr wrap="square">
            <a:spAutoFit/>
          </a:bodyPr>
          <a:lstStyle/>
          <a:p>
            <a:r>
              <a:rPr lang="de-DE" b="1" dirty="0" smtClean="0"/>
              <a:t>Achtung: </a:t>
            </a:r>
          </a:p>
          <a:p>
            <a:endParaRPr lang="de-DE" sz="1600" dirty="0" smtClean="0"/>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3284984"/>
            <a:ext cx="3816424" cy="2327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57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wheel(1)">
                                      <p:cBhvr>
                                        <p:cTn id="10" dur="2000"/>
                                        <p:tgtEl>
                                          <p:spTgt spid="1036"/>
                                        </p:tgtEl>
                                      </p:cBhvr>
                                    </p:animEffect>
                                  </p:childTnLst>
                                </p:cTn>
                              </p:par>
                              <p:par>
                                <p:cTn id="11" presetID="21" presetClass="entr" presetSubtype="1"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wheel(1)">
                                      <p:cBhvr>
                                        <p:cTn id="13"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8" name="Titel 9"/>
          <p:cNvSpPr>
            <a:spLocks noGrp="1"/>
          </p:cNvSpPr>
          <p:nvPr>
            <p:ph type="ctrTitle"/>
          </p:nvPr>
        </p:nvSpPr>
        <p:spPr>
          <a:xfrm>
            <a:off x="323850" y="1347996"/>
            <a:ext cx="8351838" cy="4928979"/>
          </a:xfrm>
        </p:spPr>
        <p:txBody>
          <a:bodyPr anchor="t"/>
          <a:lstStyle/>
          <a:p>
            <a:pPr algn="l"/>
            <a:r>
              <a:rPr lang="de-DE" sz="1600" dirty="0"/>
              <a:t/>
            </a:r>
            <a:br>
              <a:rPr lang="de-DE" sz="1600" dirty="0"/>
            </a:br>
            <a:endParaRPr lang="de-DE" altLang="de-DE" sz="1600" b="1" dirty="0" smtClean="0"/>
          </a:p>
        </p:txBody>
      </p:sp>
      <p:sp>
        <p:nvSpPr>
          <p:cNvPr id="9" name="Textfeld 8"/>
          <p:cNvSpPr txBox="1"/>
          <p:nvPr/>
        </p:nvSpPr>
        <p:spPr>
          <a:xfrm>
            <a:off x="4491899" y="3694161"/>
            <a:ext cx="935881" cy="338554"/>
          </a:xfrm>
          <a:prstGeom prst="rect">
            <a:avLst/>
          </a:prstGeom>
          <a:noFill/>
        </p:spPr>
        <p:txBody>
          <a:bodyPr wrap="square" rtlCol="0">
            <a:spAutoFit/>
          </a:bodyPr>
          <a:lstStyle/>
          <a:p>
            <a:r>
              <a:rPr lang="de-DE" sz="800" dirty="0" smtClean="0"/>
              <a:t>beschnittene Spitzlichter</a:t>
            </a:r>
            <a:endParaRPr lang="de-DE" sz="800" dirty="0"/>
          </a:p>
        </p:txBody>
      </p:sp>
      <p:pic>
        <p:nvPicPr>
          <p:cNvPr id="1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58037">
            <a:off x="2360262" y="4179696"/>
            <a:ext cx="1852513" cy="11940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2703812"/>
            <a:ext cx="1848179" cy="888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mit Pfeil 11"/>
          <p:cNvCxnSpPr/>
          <p:nvPr/>
        </p:nvCxnSpPr>
        <p:spPr>
          <a:xfrm>
            <a:off x="2629299" y="3245895"/>
            <a:ext cx="288032" cy="18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3">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58037">
            <a:off x="6579828" y="4213361"/>
            <a:ext cx="1777434" cy="1191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 t="2518" r="1912" b="5114"/>
          <a:stretch/>
        </p:blipFill>
        <p:spPr bwMode="auto">
          <a:xfrm>
            <a:off x="6577203" y="2708925"/>
            <a:ext cx="1777434" cy="891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8037">
            <a:off x="4454361" y="4181999"/>
            <a:ext cx="1848720" cy="11940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4362" y="2703812"/>
            <a:ext cx="1848719" cy="88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2718125" y="3721342"/>
            <a:ext cx="935881" cy="338554"/>
          </a:xfrm>
          <a:prstGeom prst="rect">
            <a:avLst/>
          </a:prstGeom>
          <a:noFill/>
        </p:spPr>
        <p:txBody>
          <a:bodyPr wrap="square" rtlCol="0">
            <a:spAutoFit/>
          </a:bodyPr>
          <a:lstStyle/>
          <a:p>
            <a:r>
              <a:rPr lang="de-DE" sz="800" dirty="0" smtClean="0"/>
              <a:t>beschnittene Schatten</a:t>
            </a:r>
            <a:endParaRPr lang="de-DE" sz="800" dirty="0"/>
          </a:p>
        </p:txBody>
      </p:sp>
      <p:cxnSp>
        <p:nvCxnSpPr>
          <p:cNvPr id="18" name="Gerade Verbindung mit Pfeil 17"/>
          <p:cNvCxnSpPr/>
          <p:nvPr/>
        </p:nvCxnSpPr>
        <p:spPr>
          <a:xfrm flipH="1">
            <a:off x="4993027" y="3371704"/>
            <a:ext cx="1296144" cy="9543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528" y="2703812"/>
            <a:ext cx="1863317" cy="884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10000" t="10106" r="10000" b="6081"/>
          <a:stretch/>
        </p:blipFill>
        <p:spPr bwMode="auto">
          <a:xfrm>
            <a:off x="3736070" y="3746937"/>
            <a:ext cx="229511" cy="26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13862" r="1"/>
          <a:stretch/>
        </p:blipFill>
        <p:spPr bwMode="auto">
          <a:xfrm>
            <a:off x="5927161" y="3745036"/>
            <a:ext cx="229468" cy="26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590538" y="3770514"/>
            <a:ext cx="935881" cy="215444"/>
          </a:xfrm>
          <a:prstGeom prst="rect">
            <a:avLst/>
          </a:prstGeom>
          <a:noFill/>
        </p:spPr>
        <p:txBody>
          <a:bodyPr wrap="square" rtlCol="0">
            <a:spAutoFit/>
          </a:bodyPr>
          <a:lstStyle/>
          <a:p>
            <a:r>
              <a:rPr lang="de-DE" sz="800" dirty="0" smtClean="0"/>
              <a:t>Normal belichtet</a:t>
            </a:r>
            <a:endParaRPr lang="de-DE" sz="800" dirty="0"/>
          </a:p>
        </p:txBody>
      </p:sp>
      <p:sp>
        <p:nvSpPr>
          <p:cNvPr id="23" name="Titel 9"/>
          <p:cNvSpPr txBox="1">
            <a:spLocks/>
          </p:cNvSpPr>
          <p:nvPr/>
        </p:nvSpPr>
        <p:spPr bwMode="auto">
          <a:xfrm>
            <a:off x="1187624" y="1556792"/>
            <a:ext cx="67687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Workflow Bildbearbeitung</a:t>
            </a:r>
            <a:endParaRPr lang="de-DE" altLang="de-DE" sz="4000" b="1" dirty="0" smtClean="0"/>
          </a:p>
        </p:txBody>
      </p:sp>
      <p:sp>
        <p:nvSpPr>
          <p:cNvPr id="2" name="Rechteck 1"/>
          <p:cNvSpPr/>
          <p:nvPr/>
        </p:nvSpPr>
        <p:spPr>
          <a:xfrm>
            <a:off x="401199" y="2204864"/>
            <a:ext cx="8268576" cy="369332"/>
          </a:xfrm>
          <a:prstGeom prst="rect">
            <a:avLst/>
          </a:prstGeom>
        </p:spPr>
        <p:txBody>
          <a:bodyPr wrap="square">
            <a:spAutoFit/>
          </a:bodyPr>
          <a:lstStyle/>
          <a:p>
            <a:r>
              <a:rPr lang="de-DE" dirty="0" smtClean="0"/>
              <a:t>Beurteilung der Belichtung eines digitalen Fotos an Hand des Histogramms.</a:t>
            </a:r>
            <a:endParaRPr lang="de-DE" dirty="0"/>
          </a:p>
        </p:txBody>
      </p:sp>
      <p:sp>
        <p:nvSpPr>
          <p:cNvPr id="3" name="Rechteck 2"/>
          <p:cNvSpPr/>
          <p:nvPr/>
        </p:nvSpPr>
        <p:spPr>
          <a:xfrm>
            <a:off x="81614" y="4307431"/>
            <a:ext cx="2212019" cy="738664"/>
          </a:xfrm>
          <a:prstGeom prst="rect">
            <a:avLst/>
          </a:prstGeom>
        </p:spPr>
        <p:txBody>
          <a:bodyPr wrap="square">
            <a:spAutoFit/>
          </a:bodyPr>
          <a:lstStyle/>
          <a:p>
            <a:r>
              <a:rPr lang="de-DE" sz="1400" dirty="0" smtClean="0"/>
              <a:t>Das</a:t>
            </a:r>
            <a:r>
              <a:rPr lang="de-DE" sz="1400" dirty="0"/>
              <a:t> Histogramm </a:t>
            </a:r>
            <a:r>
              <a:rPr lang="de-DE" sz="1400" dirty="0" smtClean="0"/>
              <a:t>ermöglicht </a:t>
            </a:r>
            <a:r>
              <a:rPr lang="de-DE" sz="1400" dirty="0"/>
              <a:t>es </a:t>
            </a:r>
            <a:r>
              <a:rPr lang="de-DE" sz="1400" dirty="0" smtClean="0"/>
              <a:t>uns, Belichtung zu bewerten und anzupassen.</a:t>
            </a:r>
            <a:endParaRPr lang="de-DE" sz="1400" dirty="0"/>
          </a:p>
        </p:txBody>
      </p:sp>
      <p:sp>
        <p:nvSpPr>
          <p:cNvPr id="4" name="Textfeld 3"/>
          <p:cNvSpPr txBox="1"/>
          <p:nvPr/>
        </p:nvSpPr>
        <p:spPr>
          <a:xfrm>
            <a:off x="2360262" y="5589240"/>
            <a:ext cx="1852513" cy="553998"/>
          </a:xfrm>
          <a:prstGeom prst="rect">
            <a:avLst/>
          </a:prstGeom>
          <a:noFill/>
        </p:spPr>
        <p:txBody>
          <a:bodyPr wrap="square" rtlCol="0">
            <a:spAutoFit/>
          </a:bodyPr>
          <a:lstStyle/>
          <a:p>
            <a:r>
              <a:rPr lang="de-DE" sz="1000" dirty="0"/>
              <a:t>Unterbelichtung = Verlust von Details in den dunkleren Bereichen</a:t>
            </a:r>
          </a:p>
        </p:txBody>
      </p:sp>
      <p:sp>
        <p:nvSpPr>
          <p:cNvPr id="5" name="Textfeld 4"/>
          <p:cNvSpPr txBox="1"/>
          <p:nvPr/>
        </p:nvSpPr>
        <p:spPr>
          <a:xfrm>
            <a:off x="4440452" y="5589240"/>
            <a:ext cx="1848719" cy="577081"/>
          </a:xfrm>
          <a:prstGeom prst="rect">
            <a:avLst/>
          </a:prstGeom>
          <a:noFill/>
        </p:spPr>
        <p:txBody>
          <a:bodyPr wrap="square" rtlCol="0">
            <a:spAutoFit/>
          </a:bodyPr>
          <a:lstStyle/>
          <a:p>
            <a:r>
              <a:rPr lang="de-DE" sz="1050" dirty="0"/>
              <a:t>Überbelichtung = Verlust von Details in den helleren Bereichen</a:t>
            </a:r>
          </a:p>
        </p:txBody>
      </p:sp>
    </p:spTree>
    <p:extLst>
      <p:ext uri="{BB962C8B-B14F-4D97-AF65-F5344CB8AC3E}">
        <p14:creationId xmlns:p14="http://schemas.microsoft.com/office/powerpoint/2010/main" val="24916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fill="hold"/>
                                        <p:tgtEl>
                                          <p:spTgt spid="9"/>
                                        </p:tgtEl>
                                        <p:attrNameLst>
                                          <p:attrName>ppt_x</p:attrName>
                                        </p:attrNameLst>
                                      </p:cBhvr>
                                      <p:tavLst>
                                        <p:tav tm="0">
                                          <p:val>
                                            <p:strVal val="#ppt_x"/>
                                          </p:val>
                                        </p:tav>
                                        <p:tav tm="100000">
                                          <p:val>
                                            <p:strVal val="#ppt_x"/>
                                          </p:val>
                                        </p:tav>
                                      </p:tavLst>
                                    </p:anim>
                                    <p:anim calcmode="lin" valueType="num">
                                      <p:cBhvr additive="base">
                                        <p:cTn id="67" dur="500" fill="hold"/>
                                        <p:tgtEl>
                                          <p:spTgt spid="9"/>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ppt_x"/>
                                          </p:val>
                                        </p:tav>
                                        <p:tav tm="100000">
                                          <p:val>
                                            <p:strVal val="#ppt_x"/>
                                          </p:val>
                                        </p:tav>
                                      </p:tavLst>
                                    </p:anim>
                                    <p:anim calcmode="lin" valueType="num">
                                      <p:cBhvr additive="base">
                                        <p:cTn id="7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500" fill="hold"/>
                                        <p:tgtEl>
                                          <p:spTgt spid="14"/>
                                        </p:tgtEl>
                                        <p:attrNameLst>
                                          <p:attrName>ppt_x</p:attrName>
                                        </p:attrNameLst>
                                      </p:cBhvr>
                                      <p:tavLst>
                                        <p:tav tm="0">
                                          <p:val>
                                            <p:strVal val="#ppt_x"/>
                                          </p:val>
                                        </p:tav>
                                        <p:tav tm="100000">
                                          <p:val>
                                            <p:strVal val="#ppt_x"/>
                                          </p:val>
                                        </p:tav>
                                      </p:tavLst>
                                    </p:anim>
                                    <p:anim calcmode="lin" valueType="num">
                                      <p:cBhvr additive="base">
                                        <p:cTn id="83" dur="500" fill="hold"/>
                                        <p:tgtEl>
                                          <p:spTgt spid="1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ppt_x"/>
                                          </p:val>
                                        </p:tav>
                                        <p:tav tm="100000">
                                          <p:val>
                                            <p:strVal val="#ppt_x"/>
                                          </p:val>
                                        </p:tav>
                                      </p:tavLst>
                                    </p:anim>
                                    <p:anim calcmode="lin" valueType="num">
                                      <p:cBhvr additive="base">
                                        <p:cTn id="8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2" grpId="0"/>
      <p:bldP spid="2" grpId="0"/>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8" name="Titel 9"/>
          <p:cNvSpPr>
            <a:spLocks noGrp="1"/>
          </p:cNvSpPr>
          <p:nvPr>
            <p:ph type="ctrTitle"/>
          </p:nvPr>
        </p:nvSpPr>
        <p:spPr>
          <a:xfrm>
            <a:off x="323850" y="1347996"/>
            <a:ext cx="8351838" cy="4928979"/>
          </a:xfrm>
        </p:spPr>
        <p:txBody>
          <a:bodyPr anchor="t"/>
          <a:lstStyle/>
          <a:p>
            <a:pPr algn="l"/>
            <a:r>
              <a:rPr lang="de-DE" sz="1600" dirty="0"/>
              <a:t/>
            </a:r>
            <a:br>
              <a:rPr lang="de-DE" sz="1600" dirty="0"/>
            </a:br>
            <a:r>
              <a:rPr lang="de-DE" sz="1600" dirty="0" smtClean="0"/>
              <a:t/>
            </a:r>
            <a:br>
              <a:rPr lang="de-DE" sz="1600" dirty="0" smtClean="0"/>
            </a:br>
            <a:endParaRPr lang="de-DE" altLang="de-DE" sz="1600" b="1" dirty="0" smtClean="0"/>
          </a:p>
        </p:txBody>
      </p:sp>
      <p:sp>
        <p:nvSpPr>
          <p:cNvPr id="9" name="Titel 9"/>
          <p:cNvSpPr txBox="1">
            <a:spLocks/>
          </p:cNvSpPr>
          <p:nvPr/>
        </p:nvSpPr>
        <p:spPr bwMode="auto">
          <a:xfrm>
            <a:off x="1187624" y="1556792"/>
            <a:ext cx="67687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Workflow Bildbearbeitung</a:t>
            </a:r>
            <a:endParaRPr lang="de-DE" altLang="de-DE" sz="4000" b="1" dirty="0" smtClean="0"/>
          </a:p>
        </p:txBody>
      </p:sp>
      <p:sp>
        <p:nvSpPr>
          <p:cNvPr id="10" name="Rechteck 9"/>
          <p:cNvSpPr/>
          <p:nvPr/>
        </p:nvSpPr>
        <p:spPr>
          <a:xfrm>
            <a:off x="401199" y="2204864"/>
            <a:ext cx="8268576" cy="369332"/>
          </a:xfrm>
          <a:prstGeom prst="rect">
            <a:avLst/>
          </a:prstGeom>
        </p:spPr>
        <p:txBody>
          <a:bodyPr wrap="square">
            <a:spAutoFit/>
          </a:bodyPr>
          <a:lstStyle/>
          <a:p>
            <a:r>
              <a:rPr lang="de-DE" b="1" dirty="0" smtClean="0"/>
              <a:t>Hey-Key und Low-Key Bilder - Histogramme</a:t>
            </a:r>
            <a:endParaRPr lang="de-DE" dirty="0"/>
          </a:p>
        </p:txBody>
      </p:sp>
      <p:sp>
        <p:nvSpPr>
          <p:cNvPr id="2" name="Rechteck 1"/>
          <p:cNvSpPr/>
          <p:nvPr/>
        </p:nvSpPr>
        <p:spPr>
          <a:xfrm>
            <a:off x="395288" y="2780928"/>
            <a:ext cx="8280400" cy="646331"/>
          </a:xfrm>
          <a:prstGeom prst="rect">
            <a:avLst/>
          </a:prstGeom>
        </p:spPr>
        <p:txBody>
          <a:bodyPr wrap="square">
            <a:spAutoFit/>
          </a:bodyPr>
          <a:lstStyle/>
          <a:p>
            <a:r>
              <a:rPr lang="de-DE" dirty="0"/>
              <a:t>High Key Fotografie </a:t>
            </a:r>
            <a:r>
              <a:rPr lang="de-DE" dirty="0" smtClean="0"/>
              <a:t>= </a:t>
            </a:r>
            <a:r>
              <a:rPr lang="de-DE" dirty="0"/>
              <a:t>hoher Weißanteil und helle Farb- oder Grautöne. </a:t>
            </a:r>
            <a:endParaRPr lang="de-DE" dirty="0" smtClean="0"/>
          </a:p>
          <a:p>
            <a:r>
              <a:rPr lang="de-DE" dirty="0" smtClean="0"/>
              <a:t>High </a:t>
            </a:r>
            <a:r>
              <a:rPr lang="de-DE" dirty="0"/>
              <a:t>Key Aufnahme </a:t>
            </a:r>
            <a:r>
              <a:rPr lang="de-DE" dirty="0" smtClean="0"/>
              <a:t>ist nicht </a:t>
            </a:r>
            <a:r>
              <a:rPr lang="de-DE" dirty="0"/>
              <a:t>einfach nur ein überbelichtetes </a:t>
            </a:r>
            <a:r>
              <a:rPr lang="de-DE" dirty="0" smtClean="0"/>
              <a:t>Foto.</a:t>
            </a:r>
            <a:endParaRPr lang="de-DE"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573016"/>
            <a:ext cx="3673438" cy="2529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3635321"/>
            <a:ext cx="3381163" cy="173097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7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anim calcmode="lin" valueType="num">
                                      <p:cBhvr>
                                        <p:cTn id="18" dur="2000" fill="hold"/>
                                        <p:tgtEl>
                                          <p:spTgt spid="2050"/>
                                        </p:tgtEl>
                                        <p:attrNameLst>
                                          <p:attrName>ppt_w</p:attrName>
                                        </p:attrNameLst>
                                      </p:cBhvr>
                                      <p:tavLst>
                                        <p:tav tm="0" fmla="#ppt_w*sin(2.5*pi*$)">
                                          <p:val>
                                            <p:fltVal val="0"/>
                                          </p:val>
                                        </p:tav>
                                        <p:tav tm="100000">
                                          <p:val>
                                            <p:fltVal val="1"/>
                                          </p:val>
                                        </p:tav>
                                      </p:tavLst>
                                    </p:anim>
                                    <p:anim calcmode="lin" valueType="num">
                                      <p:cBhvr>
                                        <p:cTn id="19" dur="2000" fill="hold"/>
                                        <p:tgtEl>
                                          <p:spTgt spid="205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8" name="Titel 9"/>
          <p:cNvSpPr>
            <a:spLocks noGrp="1"/>
          </p:cNvSpPr>
          <p:nvPr>
            <p:ph type="ctrTitle"/>
          </p:nvPr>
        </p:nvSpPr>
        <p:spPr>
          <a:xfrm>
            <a:off x="323850" y="1347996"/>
            <a:ext cx="8351838" cy="4928979"/>
          </a:xfrm>
        </p:spPr>
        <p:txBody>
          <a:bodyPr anchor="t"/>
          <a:lstStyle/>
          <a:p>
            <a:pPr algn="l"/>
            <a:r>
              <a:rPr lang="de-DE" sz="1600" dirty="0"/>
              <a:t/>
            </a:r>
            <a:br>
              <a:rPr lang="de-DE" sz="1600" dirty="0"/>
            </a:br>
            <a:r>
              <a:rPr lang="de-DE" sz="1600" dirty="0" smtClean="0"/>
              <a:t/>
            </a:r>
            <a:br>
              <a:rPr lang="de-DE" sz="1600" dirty="0" smtClean="0"/>
            </a:br>
            <a:endParaRPr lang="de-DE" altLang="de-DE" sz="1600" b="1" dirty="0" smtClean="0"/>
          </a:p>
        </p:txBody>
      </p:sp>
      <p:sp>
        <p:nvSpPr>
          <p:cNvPr id="9" name="Titel 9"/>
          <p:cNvSpPr txBox="1">
            <a:spLocks/>
          </p:cNvSpPr>
          <p:nvPr/>
        </p:nvSpPr>
        <p:spPr bwMode="auto">
          <a:xfrm>
            <a:off x="1187624" y="1556792"/>
            <a:ext cx="67687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dirty="0" smtClean="0"/>
              <a:t>Workflow Bildbearbeitung</a:t>
            </a:r>
          </a:p>
        </p:txBody>
      </p:sp>
      <p:sp>
        <p:nvSpPr>
          <p:cNvPr id="10" name="Rechteck 9"/>
          <p:cNvSpPr/>
          <p:nvPr/>
        </p:nvSpPr>
        <p:spPr>
          <a:xfrm>
            <a:off x="401199" y="2204864"/>
            <a:ext cx="8268576" cy="369332"/>
          </a:xfrm>
          <a:prstGeom prst="rect">
            <a:avLst/>
          </a:prstGeom>
        </p:spPr>
        <p:txBody>
          <a:bodyPr wrap="square">
            <a:spAutoFit/>
          </a:bodyPr>
          <a:lstStyle/>
          <a:p>
            <a:r>
              <a:rPr lang="de-DE" b="1" dirty="0" smtClean="0"/>
              <a:t>Hey-Key und Low-Key Bilder Histogramme</a:t>
            </a:r>
            <a:endParaRPr lang="de-DE" dirty="0"/>
          </a:p>
        </p:txBody>
      </p:sp>
      <p:sp>
        <p:nvSpPr>
          <p:cNvPr id="2" name="Rechteck 1"/>
          <p:cNvSpPr/>
          <p:nvPr/>
        </p:nvSpPr>
        <p:spPr>
          <a:xfrm>
            <a:off x="395288" y="2780928"/>
            <a:ext cx="8281168" cy="646331"/>
          </a:xfrm>
          <a:prstGeom prst="rect">
            <a:avLst/>
          </a:prstGeom>
        </p:spPr>
        <p:txBody>
          <a:bodyPr wrap="square">
            <a:spAutoFit/>
          </a:bodyPr>
          <a:lstStyle/>
          <a:p>
            <a:r>
              <a:rPr lang="de-DE" dirty="0" smtClean="0"/>
              <a:t>Low Key </a:t>
            </a:r>
            <a:r>
              <a:rPr lang="de-DE" dirty="0"/>
              <a:t>Fotografie </a:t>
            </a:r>
            <a:r>
              <a:rPr lang="de-DE" dirty="0" smtClean="0"/>
              <a:t>= dunkle Töne geringer Weißanteil </a:t>
            </a:r>
            <a:r>
              <a:rPr lang="de-DE" dirty="0"/>
              <a:t>und </a:t>
            </a:r>
            <a:r>
              <a:rPr lang="de-DE" dirty="0" smtClean="0"/>
              <a:t>dunkle Farb- </a:t>
            </a:r>
            <a:r>
              <a:rPr lang="de-DE" dirty="0"/>
              <a:t>oder Grautöne. </a:t>
            </a:r>
            <a:endParaRPr lang="de-DE" dirty="0" smtClean="0"/>
          </a:p>
          <a:p>
            <a:r>
              <a:rPr lang="de-DE" dirty="0" smtClean="0"/>
              <a:t>Low </a:t>
            </a:r>
            <a:r>
              <a:rPr lang="de-DE" dirty="0"/>
              <a:t>Key Aufnahme </a:t>
            </a:r>
            <a:r>
              <a:rPr lang="de-DE" dirty="0" smtClean="0"/>
              <a:t>ist nicht </a:t>
            </a:r>
            <a:r>
              <a:rPr lang="de-DE" dirty="0"/>
              <a:t>einfach nur ein </a:t>
            </a:r>
            <a:r>
              <a:rPr lang="de-DE" dirty="0" smtClean="0"/>
              <a:t>unterbelichtetes Foto.</a:t>
            </a:r>
            <a:endParaRPr lang="de-DE"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583811"/>
            <a:ext cx="3796371" cy="253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50068">
            <a:off x="5004048" y="3861048"/>
            <a:ext cx="3584290" cy="173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11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par>
                                <p:cTn id="13" presetID="21" presetClass="entr" presetSubtype="1"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heel(1)">
                                      <p:cBhvr>
                                        <p:cTn id="15"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9" name="Titel 9"/>
          <p:cNvSpPr txBox="1">
            <a:spLocks/>
          </p:cNvSpPr>
          <p:nvPr/>
        </p:nvSpPr>
        <p:spPr bwMode="auto">
          <a:xfrm>
            <a:off x="1187624" y="1556792"/>
            <a:ext cx="67687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dirty="0" smtClean="0"/>
              <a:t>Workflow Bildbearbeitung</a:t>
            </a:r>
          </a:p>
        </p:txBody>
      </p:sp>
      <p:sp>
        <p:nvSpPr>
          <p:cNvPr id="10" name="Rechteck 9"/>
          <p:cNvSpPr/>
          <p:nvPr/>
        </p:nvSpPr>
        <p:spPr>
          <a:xfrm>
            <a:off x="407112" y="2204864"/>
            <a:ext cx="8268576" cy="646331"/>
          </a:xfrm>
          <a:prstGeom prst="rect">
            <a:avLst/>
          </a:prstGeom>
        </p:spPr>
        <p:txBody>
          <a:bodyPr wrap="square">
            <a:spAutoFit/>
          </a:bodyPr>
          <a:lstStyle/>
          <a:p>
            <a:r>
              <a:rPr lang="de-DE" b="1" dirty="0" smtClean="0"/>
              <a:t>Gradationskurve = graphische Beschreibung der Tonwertwiedergabe eines Bildes,</a:t>
            </a:r>
          </a:p>
          <a:p>
            <a:r>
              <a:rPr lang="de-DE" b="1" dirty="0"/>
              <a:t>m</a:t>
            </a:r>
            <a:r>
              <a:rPr lang="de-DE" b="1" dirty="0" smtClean="0"/>
              <a:t>ächtiges Werkzeug der Bildbearbeitung.</a:t>
            </a:r>
            <a:endParaRPr lang="de-DE" dirty="0"/>
          </a:p>
        </p:txBody>
      </p:sp>
      <p:sp>
        <p:nvSpPr>
          <p:cNvPr id="4" name="Textfeld 3"/>
          <p:cNvSpPr txBox="1"/>
          <p:nvPr/>
        </p:nvSpPr>
        <p:spPr>
          <a:xfrm>
            <a:off x="539552" y="2851195"/>
            <a:ext cx="8136136" cy="923330"/>
          </a:xfrm>
          <a:prstGeom prst="rect">
            <a:avLst/>
          </a:prstGeom>
          <a:noFill/>
        </p:spPr>
        <p:txBody>
          <a:bodyPr wrap="square" rtlCol="0">
            <a:spAutoFit/>
          </a:bodyPr>
          <a:lstStyle/>
          <a:p>
            <a:r>
              <a:rPr lang="de-DE" u="sng" dirty="0" err="1" smtClean="0"/>
              <a:t>Beinflussung</a:t>
            </a:r>
            <a:r>
              <a:rPr lang="de-DE" u="sng" dirty="0" smtClean="0"/>
              <a:t> u.a. von:</a:t>
            </a:r>
            <a:r>
              <a:rPr lang="de-DE" dirty="0" smtClean="0"/>
              <a:t> Tonwertbereichen (Höhen, Mitten, Tiefen), </a:t>
            </a:r>
          </a:p>
          <a:p>
            <a:r>
              <a:rPr lang="de-DE" dirty="0" smtClean="0"/>
              <a:t>Farbkanälen (</a:t>
            </a:r>
            <a:r>
              <a:rPr lang="de-DE" dirty="0" err="1" smtClean="0"/>
              <a:t>rt</a:t>
            </a:r>
            <a:r>
              <a:rPr lang="de-DE" dirty="0" smtClean="0"/>
              <a:t>, </a:t>
            </a:r>
            <a:r>
              <a:rPr lang="de-DE" dirty="0" err="1" smtClean="0"/>
              <a:t>gn</a:t>
            </a:r>
            <a:r>
              <a:rPr lang="de-DE" dirty="0" smtClean="0"/>
              <a:t>, </a:t>
            </a:r>
            <a:r>
              <a:rPr lang="de-DE" dirty="0" err="1" smtClean="0"/>
              <a:t>bl</a:t>
            </a:r>
            <a:r>
              <a:rPr lang="de-DE" dirty="0" smtClean="0"/>
              <a:t>, Transparenz), pixelgenaue Anpassung von z.B. Helligkeit, Lichter, Mittentöne, Tiefen, Kontrasten etc. </a:t>
            </a:r>
            <a:endParaRPr lang="de-DE" dirty="0"/>
          </a:p>
        </p:txBody>
      </p:sp>
      <p:pic>
        <p:nvPicPr>
          <p:cNvPr id="5" name="Picture 2">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925216"/>
            <a:ext cx="3476399" cy="21680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3909249"/>
            <a:ext cx="977163" cy="1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2703" y="5121991"/>
            <a:ext cx="968468" cy="1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8308" y="3909249"/>
            <a:ext cx="983222" cy="1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8473" y="5121991"/>
            <a:ext cx="962893" cy="118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Gerade Verbindung mit Pfeil 10"/>
          <p:cNvCxnSpPr/>
          <p:nvPr/>
        </p:nvCxnSpPr>
        <p:spPr>
          <a:xfrm flipH="1">
            <a:off x="1996480" y="4869160"/>
            <a:ext cx="2808312"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1547664" y="4869160"/>
            <a:ext cx="4464496" cy="36004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1547664" y="4725144"/>
            <a:ext cx="3257128" cy="136815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16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29"/>
                                        </p:tgtEl>
                                        <p:attrNameLst>
                                          <p:attrName>style.visibility</p:attrName>
                                        </p:attrNameLst>
                                      </p:cBhvr>
                                      <p:to>
                                        <p:strVal val="visible"/>
                                      </p:to>
                                    </p:set>
                                    <p:animEffect transition="in" filter="wipe(down)">
                                      <p:cBhvr>
                                        <p:cTn id="50" dur="500"/>
                                        <p:tgtEl>
                                          <p:spTgt spid="102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029"/>
                                        </p:tgtEl>
                                      </p:cBhvr>
                                    </p:animEffect>
                                    <p:anim calcmode="lin" valueType="num">
                                      <p:cBhvr>
                                        <p:cTn id="63" dur="1000"/>
                                        <p:tgtEl>
                                          <p:spTgt spid="1029"/>
                                        </p:tgtEl>
                                        <p:attrNameLst>
                                          <p:attrName>ppt_x</p:attrName>
                                        </p:attrNameLst>
                                      </p:cBhvr>
                                      <p:tavLst>
                                        <p:tav tm="0">
                                          <p:val>
                                            <p:strVal val="ppt_x"/>
                                          </p:val>
                                        </p:tav>
                                        <p:tav tm="100000">
                                          <p:val>
                                            <p:strVal val="ppt_x"/>
                                          </p:val>
                                        </p:tav>
                                      </p:tavLst>
                                    </p:anim>
                                    <p:anim calcmode="lin" valueType="num">
                                      <p:cBhvr>
                                        <p:cTn id="64" dur="1000"/>
                                        <p:tgtEl>
                                          <p:spTgt spid="1029"/>
                                        </p:tgtEl>
                                        <p:attrNameLst>
                                          <p:attrName>ppt_y</p:attrName>
                                        </p:attrNameLst>
                                      </p:cBhvr>
                                      <p:tavLst>
                                        <p:tav tm="0">
                                          <p:val>
                                            <p:strVal val="ppt_y"/>
                                          </p:val>
                                        </p:tav>
                                        <p:tav tm="100000">
                                          <p:val>
                                            <p:strVal val="ppt_y+.1"/>
                                          </p:val>
                                        </p:tav>
                                      </p:tavLst>
                                    </p:anim>
                                    <p:set>
                                      <p:cBhvr>
                                        <p:cTn id="65" dur="1" fill="hold">
                                          <p:stCondLst>
                                            <p:cond delay="999"/>
                                          </p:stCondLst>
                                        </p:cTn>
                                        <p:tgtEl>
                                          <p:spTgt spid="10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3"/>
                                        </p:tgtEl>
                                      </p:cBhvr>
                                    </p:animEffect>
                                    <p:anim calcmode="lin" valueType="num">
                                      <p:cBhvr>
                                        <p:cTn id="70" dur="1000"/>
                                        <p:tgtEl>
                                          <p:spTgt spid="13"/>
                                        </p:tgtEl>
                                        <p:attrNameLst>
                                          <p:attrName>ppt_x</p:attrName>
                                        </p:attrNameLst>
                                      </p:cBhvr>
                                      <p:tavLst>
                                        <p:tav tm="0">
                                          <p:val>
                                            <p:strVal val="ppt_x"/>
                                          </p:val>
                                        </p:tav>
                                        <p:tav tm="100000">
                                          <p:val>
                                            <p:strVal val="ppt_x"/>
                                          </p:val>
                                        </p:tav>
                                      </p:tavLst>
                                    </p:anim>
                                    <p:anim calcmode="lin" valueType="num">
                                      <p:cBhvr>
                                        <p:cTn id="71" dur="1000"/>
                                        <p:tgtEl>
                                          <p:spTgt spid="13"/>
                                        </p:tgtEl>
                                        <p:attrNameLst>
                                          <p:attrName>ppt_y</p:attrName>
                                        </p:attrNameLst>
                                      </p:cBhvr>
                                      <p:tavLst>
                                        <p:tav tm="0">
                                          <p:val>
                                            <p:strVal val="ppt_y"/>
                                          </p:val>
                                        </p:tav>
                                        <p:tav tm="100000">
                                          <p:val>
                                            <p:strVal val="ppt_y+.1"/>
                                          </p:val>
                                        </p:tav>
                                      </p:tavLst>
                                    </p:anim>
                                    <p:set>
                                      <p:cBhvr>
                                        <p:cTn id="72" dur="1" fill="hold">
                                          <p:stCondLst>
                                            <p:cond delay="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028"/>
                                        </p:tgtEl>
                                        <p:attrNameLst>
                                          <p:attrName>style.visibility</p:attrName>
                                        </p:attrNameLst>
                                      </p:cBhvr>
                                      <p:to>
                                        <p:strVal val="visible"/>
                                      </p:to>
                                    </p:set>
                                    <p:anim calcmode="lin" valueType="num">
                                      <p:cBhvr>
                                        <p:cTn id="77" dur="500" fill="hold"/>
                                        <p:tgtEl>
                                          <p:spTgt spid="1028"/>
                                        </p:tgtEl>
                                        <p:attrNameLst>
                                          <p:attrName>ppt_w</p:attrName>
                                        </p:attrNameLst>
                                      </p:cBhvr>
                                      <p:tavLst>
                                        <p:tav tm="0">
                                          <p:val>
                                            <p:fltVal val="0"/>
                                          </p:val>
                                        </p:tav>
                                        <p:tav tm="100000">
                                          <p:val>
                                            <p:strVal val="#ppt_w"/>
                                          </p:val>
                                        </p:tav>
                                      </p:tavLst>
                                    </p:anim>
                                    <p:anim calcmode="lin" valueType="num">
                                      <p:cBhvr>
                                        <p:cTn id="78" dur="500" fill="hold"/>
                                        <p:tgtEl>
                                          <p:spTgt spid="1028"/>
                                        </p:tgtEl>
                                        <p:attrNameLst>
                                          <p:attrName>ppt_h</p:attrName>
                                        </p:attrNameLst>
                                      </p:cBhvr>
                                      <p:tavLst>
                                        <p:tav tm="0">
                                          <p:val>
                                            <p:fltVal val="0"/>
                                          </p:val>
                                        </p:tav>
                                        <p:tav tm="100000">
                                          <p:val>
                                            <p:strVal val="#ppt_h"/>
                                          </p:val>
                                        </p:tav>
                                      </p:tavLst>
                                    </p:anim>
                                    <p:animEffect transition="in" filter="fade">
                                      <p:cBhvr>
                                        <p:cTn id="79" dur="500"/>
                                        <p:tgtEl>
                                          <p:spTgt spid="102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randombar(horizontal)">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xit" presetSubtype="21" fill="hold" nodeType="clickEffect">
                                  <p:stCondLst>
                                    <p:cond delay="0"/>
                                  </p:stCondLst>
                                  <p:childTnLst>
                                    <p:animEffect transition="out" filter="barn(inVertical)">
                                      <p:cBhvr>
                                        <p:cTn id="88" dur="500"/>
                                        <p:tgtEl>
                                          <p:spTgt spid="1028"/>
                                        </p:tgtEl>
                                      </p:cBhvr>
                                    </p:animEffect>
                                    <p:set>
                                      <p:cBhvr>
                                        <p:cTn id="89" dur="1" fill="hold">
                                          <p:stCondLst>
                                            <p:cond delay="499"/>
                                          </p:stCondLst>
                                        </p:cTn>
                                        <p:tgtEl>
                                          <p:spTgt spid="102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xit" presetSubtype="21" fill="hold" nodeType="clickEffect">
                                  <p:stCondLst>
                                    <p:cond delay="0"/>
                                  </p:stCondLst>
                                  <p:childTnLst>
                                    <p:animEffect transition="out" filter="barn(inVertical)">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1030"/>
                                        </p:tgtEl>
                                        <p:attrNameLst>
                                          <p:attrName>style.visibility</p:attrName>
                                        </p:attrNameLst>
                                      </p:cBhvr>
                                      <p:to>
                                        <p:strVal val="visible"/>
                                      </p:to>
                                    </p:set>
                                    <p:anim calcmode="lin" valueType="num">
                                      <p:cBhvr>
                                        <p:cTn id="99" dur="1000" fill="hold"/>
                                        <p:tgtEl>
                                          <p:spTgt spid="1030"/>
                                        </p:tgtEl>
                                        <p:attrNameLst>
                                          <p:attrName>ppt_w</p:attrName>
                                        </p:attrNameLst>
                                      </p:cBhvr>
                                      <p:tavLst>
                                        <p:tav tm="0">
                                          <p:val>
                                            <p:fltVal val="0"/>
                                          </p:val>
                                        </p:tav>
                                        <p:tav tm="100000">
                                          <p:val>
                                            <p:strVal val="#ppt_w"/>
                                          </p:val>
                                        </p:tav>
                                      </p:tavLst>
                                    </p:anim>
                                    <p:anim calcmode="lin" valueType="num">
                                      <p:cBhvr>
                                        <p:cTn id="100" dur="1000" fill="hold"/>
                                        <p:tgtEl>
                                          <p:spTgt spid="1030"/>
                                        </p:tgtEl>
                                        <p:attrNameLst>
                                          <p:attrName>ppt_h</p:attrName>
                                        </p:attrNameLst>
                                      </p:cBhvr>
                                      <p:tavLst>
                                        <p:tav tm="0">
                                          <p:val>
                                            <p:fltVal val="0"/>
                                          </p:val>
                                        </p:tav>
                                        <p:tav tm="100000">
                                          <p:val>
                                            <p:strVal val="#ppt_h"/>
                                          </p:val>
                                        </p:tav>
                                      </p:tavLst>
                                    </p:anim>
                                    <p:anim calcmode="lin" valueType="num">
                                      <p:cBhvr>
                                        <p:cTn id="101" dur="1000" fill="hold"/>
                                        <p:tgtEl>
                                          <p:spTgt spid="1030"/>
                                        </p:tgtEl>
                                        <p:attrNameLst>
                                          <p:attrName>style.rotation</p:attrName>
                                        </p:attrNameLst>
                                      </p:cBhvr>
                                      <p:tavLst>
                                        <p:tav tm="0">
                                          <p:val>
                                            <p:fltVal val="90"/>
                                          </p:val>
                                        </p:tav>
                                        <p:tav tm="100000">
                                          <p:val>
                                            <p:fltVal val="0"/>
                                          </p:val>
                                        </p:tav>
                                      </p:tavLst>
                                    </p:anim>
                                    <p:animEffect transition="in" filter="fade">
                                      <p:cBhvr>
                                        <p:cTn id="102" dur="1000"/>
                                        <p:tgtEl>
                                          <p:spTgt spid="1030"/>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xit" presetSubtype="10" fill="hold" nodeType="clickEffect">
                                  <p:stCondLst>
                                    <p:cond delay="0"/>
                                  </p:stCondLst>
                                  <p:childTnLst>
                                    <p:animEffect transition="out" filter="randombar(horizontal)">
                                      <p:cBhvr>
                                        <p:cTn id="106" dur="500"/>
                                        <p:tgtEl>
                                          <p:spTgt spid="1030"/>
                                        </p:tgtEl>
                                      </p:cBhvr>
                                    </p:animEffect>
                                    <p:set>
                                      <p:cBhvr>
                                        <p:cTn id="107"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62" y="629602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430" y="2383982"/>
            <a:ext cx="2487378" cy="16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1" y="4433026"/>
            <a:ext cx="3168030" cy="18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878355" y="2009367"/>
            <a:ext cx="1677421" cy="400110"/>
          </a:xfrm>
          <a:prstGeom prst="rect">
            <a:avLst/>
          </a:prstGeom>
          <a:noFill/>
        </p:spPr>
        <p:txBody>
          <a:bodyPr wrap="square" rtlCol="0">
            <a:spAutoFit/>
          </a:bodyPr>
          <a:lstStyle/>
          <a:p>
            <a:r>
              <a:rPr lang="de-DE" sz="2000" b="1" dirty="0" smtClean="0"/>
              <a:t>Rastergrafik</a:t>
            </a:r>
            <a:endParaRPr lang="de-DE" sz="2000" b="1" dirty="0"/>
          </a:p>
        </p:txBody>
      </p:sp>
      <p:sp>
        <p:nvSpPr>
          <p:cNvPr id="12" name="Textfeld 11"/>
          <p:cNvSpPr txBox="1"/>
          <p:nvPr/>
        </p:nvSpPr>
        <p:spPr>
          <a:xfrm>
            <a:off x="785112" y="4088288"/>
            <a:ext cx="1698656" cy="400110"/>
          </a:xfrm>
          <a:prstGeom prst="rect">
            <a:avLst/>
          </a:prstGeom>
          <a:noFill/>
        </p:spPr>
        <p:txBody>
          <a:bodyPr wrap="square" rtlCol="0">
            <a:spAutoFit/>
          </a:bodyPr>
          <a:lstStyle/>
          <a:p>
            <a:r>
              <a:rPr lang="de-DE" sz="2000" b="1" dirty="0" smtClean="0"/>
              <a:t>Vektorgrafik</a:t>
            </a:r>
            <a:endParaRPr lang="de-DE" sz="2000" b="1" dirty="0"/>
          </a:p>
        </p:txBody>
      </p:sp>
      <p:sp>
        <p:nvSpPr>
          <p:cNvPr id="3" name="Textfeld 2"/>
          <p:cNvSpPr txBox="1"/>
          <p:nvPr/>
        </p:nvSpPr>
        <p:spPr>
          <a:xfrm>
            <a:off x="2973834" y="2378699"/>
            <a:ext cx="5863853" cy="1200329"/>
          </a:xfrm>
          <a:prstGeom prst="rect">
            <a:avLst/>
          </a:prstGeom>
          <a:noFill/>
        </p:spPr>
        <p:txBody>
          <a:bodyPr wrap="square" rtlCol="0">
            <a:spAutoFit/>
          </a:bodyPr>
          <a:lstStyle/>
          <a:p>
            <a:pPr marL="171450" indent="-171450">
              <a:buFont typeface="Symbol" panose="05050102010706020507" pitchFamily="18" charset="2"/>
              <a:buChar char="-"/>
            </a:pPr>
            <a:r>
              <a:rPr lang="de-DE" dirty="0"/>
              <a:t>b</a:t>
            </a:r>
            <a:r>
              <a:rPr lang="de-DE" dirty="0" smtClean="0"/>
              <a:t>esteht aus rasterförmigen Anordnung von Bildpunkten (Pixel),</a:t>
            </a:r>
          </a:p>
          <a:p>
            <a:pPr marL="171450" indent="-171450">
              <a:buFont typeface="Symbol" panose="05050102010706020507" pitchFamily="18" charset="2"/>
              <a:buChar char="-"/>
            </a:pPr>
            <a:r>
              <a:rPr lang="de-DE" dirty="0" smtClean="0"/>
              <a:t>Bildgröße (Bildauflösung) = Anzahl Bildpunkte </a:t>
            </a:r>
          </a:p>
          <a:p>
            <a:r>
              <a:rPr lang="de-DE" dirty="0" smtClean="0"/>
              <a:t>   (Breite x Länge) </a:t>
            </a:r>
            <a:r>
              <a:rPr lang="de-DE" dirty="0" smtClean="0">
                <a:sym typeface="Wingdings" panose="05000000000000000000" pitchFamily="2" charset="2"/>
              </a:rPr>
              <a:t> </a:t>
            </a:r>
            <a:r>
              <a:rPr lang="de-DE" dirty="0" smtClean="0"/>
              <a:t>Hauptmerkmal </a:t>
            </a:r>
            <a:r>
              <a:rPr lang="de-DE" dirty="0"/>
              <a:t>der </a:t>
            </a:r>
            <a:r>
              <a:rPr lang="de-DE" dirty="0" smtClean="0"/>
              <a:t>Rastergrafik.</a:t>
            </a:r>
            <a:endParaRPr lang="de-DE" dirty="0"/>
          </a:p>
        </p:txBody>
      </p:sp>
      <p:sp>
        <p:nvSpPr>
          <p:cNvPr id="14" name="Textfeld 13"/>
          <p:cNvSpPr txBox="1"/>
          <p:nvPr/>
        </p:nvSpPr>
        <p:spPr>
          <a:xfrm>
            <a:off x="4139952" y="4260685"/>
            <a:ext cx="4392488" cy="1477328"/>
          </a:xfrm>
          <a:prstGeom prst="rect">
            <a:avLst/>
          </a:prstGeom>
          <a:noFill/>
        </p:spPr>
        <p:txBody>
          <a:bodyPr wrap="square" rtlCol="0">
            <a:spAutoFit/>
          </a:bodyPr>
          <a:lstStyle/>
          <a:p>
            <a:pPr marL="171450" indent="-171450">
              <a:buFont typeface="Symbol" panose="05050102010706020507" pitchFamily="18" charset="2"/>
              <a:buChar char="-"/>
            </a:pPr>
            <a:r>
              <a:rPr lang="de-DE" dirty="0" smtClean="0"/>
              <a:t>Besteht aus grafischen Primitiven (Linien</a:t>
            </a:r>
            <a:r>
              <a:rPr lang="de-DE" dirty="0"/>
              <a:t>, </a:t>
            </a:r>
            <a:r>
              <a:rPr lang="de-DE" dirty="0" smtClean="0"/>
              <a:t>Kreisen, Kurven), </a:t>
            </a:r>
          </a:p>
          <a:p>
            <a:pPr marL="171450" indent="-171450">
              <a:buFont typeface="Symbol" panose="05050102010706020507" pitchFamily="18" charset="2"/>
              <a:buChar char="-"/>
            </a:pPr>
            <a:r>
              <a:rPr lang="de-DE" dirty="0" smtClean="0"/>
              <a:t>Definiert durch Parameter (Anfangspunkt</a:t>
            </a:r>
            <a:r>
              <a:rPr lang="de-DE" dirty="0"/>
              <a:t>, Endpunkt, Radius, Kantenlänge, Linienstärke, Farbe und </a:t>
            </a:r>
            <a:r>
              <a:rPr lang="de-DE" dirty="0" smtClean="0"/>
              <a:t>Füllmuster).</a:t>
            </a:r>
            <a:endParaRPr lang="de-DE" dirty="0"/>
          </a:p>
        </p:txBody>
      </p:sp>
      <p:sp>
        <p:nvSpPr>
          <p:cNvPr id="15"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spTree>
    <p:extLst>
      <p:ext uri="{BB962C8B-B14F-4D97-AF65-F5344CB8AC3E}">
        <p14:creationId xmlns:p14="http://schemas.microsoft.com/office/powerpoint/2010/main" val="404170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500" fill="hold"/>
                                        <p:tgtEl>
                                          <p:spTgt spid="1026"/>
                                        </p:tgtEl>
                                        <p:attrNameLst>
                                          <p:attrName>ppt_w</p:attrName>
                                        </p:attrNameLst>
                                      </p:cBhvr>
                                      <p:tavLst>
                                        <p:tav tm="0">
                                          <p:val>
                                            <p:fltVal val="0"/>
                                          </p:val>
                                        </p:tav>
                                        <p:tav tm="100000">
                                          <p:val>
                                            <p:strVal val="#ppt_w"/>
                                          </p:val>
                                        </p:tav>
                                      </p:tavLst>
                                    </p:anim>
                                    <p:anim calcmode="lin" valueType="num">
                                      <p:cBhvr>
                                        <p:cTn id="11" dur="500" fill="hold"/>
                                        <p:tgtEl>
                                          <p:spTgt spid="1026"/>
                                        </p:tgtEl>
                                        <p:attrNameLst>
                                          <p:attrName>ppt_h</p:attrName>
                                        </p:attrNameLst>
                                      </p:cBhvr>
                                      <p:tavLst>
                                        <p:tav tm="0">
                                          <p:val>
                                            <p:fltVal val="0"/>
                                          </p:val>
                                        </p:tav>
                                        <p:tav tm="100000">
                                          <p:val>
                                            <p:strVal val="#ppt_h"/>
                                          </p:val>
                                        </p:tav>
                                      </p:tavLst>
                                    </p:anim>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3"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027"/>
                                        </p:tgtEl>
                                        <p:attrNameLst>
                                          <p:attrName>ppt_w</p:attrName>
                                        </p:attrNameLst>
                                      </p:cBhvr>
                                      <p:tavLst>
                                        <p:tav tm="0">
                                          <p:val>
                                            <p:strVal val="ppt_w"/>
                                          </p:val>
                                        </p:tav>
                                        <p:tav tm="100000">
                                          <p:val>
                                            <p:fltVal val="0"/>
                                          </p:val>
                                        </p:tav>
                                      </p:tavLst>
                                    </p:anim>
                                    <p:anim calcmode="lin" valueType="num">
                                      <p:cBhvr>
                                        <p:cTn id="40" dur="500"/>
                                        <p:tgtEl>
                                          <p:spTgt spid="1027"/>
                                        </p:tgtEl>
                                        <p:attrNameLst>
                                          <p:attrName>ppt_h</p:attrName>
                                        </p:attrNameLst>
                                      </p:cBhvr>
                                      <p:tavLst>
                                        <p:tav tm="0">
                                          <p:val>
                                            <p:strVal val="ppt_h"/>
                                          </p:val>
                                        </p:tav>
                                        <p:tav tm="100000">
                                          <p:val>
                                            <p:fltVal val="0"/>
                                          </p:val>
                                        </p:tav>
                                      </p:tavLst>
                                    </p:anim>
                                    <p:animEffect transition="out" filter="fade">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4"/>
                                        </p:tgtEl>
                                        <p:attrNameLst>
                                          <p:attrName>ppt_w</p:attrName>
                                        </p:attrNameLst>
                                      </p:cBhvr>
                                      <p:tavLst>
                                        <p:tav tm="0">
                                          <p:val>
                                            <p:strVal val="ppt_w"/>
                                          </p:val>
                                        </p:tav>
                                        <p:tav tm="100000">
                                          <p:val>
                                            <p:fltVal val="0"/>
                                          </p:val>
                                        </p:tav>
                                      </p:tavLst>
                                    </p:anim>
                                    <p:anim calcmode="lin" valueType="num">
                                      <p:cBhvr>
                                        <p:cTn id="45" dur="500"/>
                                        <p:tgtEl>
                                          <p:spTgt spid="14"/>
                                        </p:tgtEl>
                                        <p:attrNameLst>
                                          <p:attrName>ppt_h</p:attrName>
                                        </p:attrNameLst>
                                      </p:cBhvr>
                                      <p:tavLst>
                                        <p:tav tm="0">
                                          <p:val>
                                            <p:strVal val="ppt_h"/>
                                          </p:val>
                                        </p:tav>
                                        <p:tav tm="100000">
                                          <p:val>
                                            <p:fltVal val="0"/>
                                          </p:val>
                                        </p:tav>
                                      </p:tavLst>
                                    </p:anim>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2"/>
      <p:bldP spid="12" grpId="3"/>
      <p:bldP spid="3" grpId="0"/>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581" y="1772816"/>
            <a:ext cx="4022063" cy="274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4" name="Textfeld 3"/>
          <p:cNvSpPr txBox="1"/>
          <p:nvPr/>
        </p:nvSpPr>
        <p:spPr>
          <a:xfrm>
            <a:off x="1186068" y="5085184"/>
            <a:ext cx="7272808" cy="523220"/>
          </a:xfrm>
          <a:prstGeom prst="rect">
            <a:avLst/>
          </a:prstGeom>
          <a:noFill/>
        </p:spPr>
        <p:txBody>
          <a:bodyPr wrap="square" rtlCol="0">
            <a:spAutoFit/>
          </a:bodyPr>
          <a:lstStyle/>
          <a:p>
            <a:pPr algn="ctr"/>
            <a:r>
              <a:rPr lang="de-DE" sz="2800" b="1" dirty="0" smtClean="0"/>
              <a:t>Vielen Dank für die Aufmerksamkeit</a:t>
            </a:r>
            <a:endParaRPr lang="de-DE" sz="2800" b="1" dirty="0"/>
          </a:p>
        </p:txBody>
      </p:sp>
    </p:spTree>
    <p:extLst>
      <p:ext uri="{BB962C8B-B14F-4D97-AF65-F5344CB8AC3E}">
        <p14:creationId xmlns:p14="http://schemas.microsoft.com/office/powerpoint/2010/main" val="1659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8" name="Titel 9"/>
          <p:cNvSpPr>
            <a:spLocks noGrp="1"/>
          </p:cNvSpPr>
          <p:nvPr>
            <p:ph type="ctrTitle"/>
          </p:nvPr>
        </p:nvSpPr>
        <p:spPr>
          <a:xfrm>
            <a:off x="323850" y="1347996"/>
            <a:ext cx="8351838" cy="4928979"/>
          </a:xfrm>
        </p:spPr>
        <p:txBody>
          <a:bodyPr anchor="t"/>
          <a:lstStyle/>
          <a:p>
            <a:pPr algn="l"/>
            <a:r>
              <a:rPr lang="de-DE" sz="1600" dirty="0"/>
              <a:t/>
            </a:r>
            <a:br>
              <a:rPr lang="de-DE" sz="1600" dirty="0"/>
            </a:br>
            <a:endParaRPr lang="de-DE" altLang="de-DE" sz="1600" b="1" dirty="0" smtClean="0"/>
          </a:p>
        </p:txBody>
      </p:sp>
      <p:sp>
        <p:nvSpPr>
          <p:cNvPr id="2" name="Textfeld 1"/>
          <p:cNvSpPr txBox="1"/>
          <p:nvPr/>
        </p:nvSpPr>
        <p:spPr>
          <a:xfrm>
            <a:off x="395288" y="1503037"/>
            <a:ext cx="8281168" cy="4308872"/>
          </a:xfrm>
          <a:prstGeom prst="rect">
            <a:avLst/>
          </a:prstGeom>
          <a:noFill/>
        </p:spPr>
        <p:txBody>
          <a:bodyPr wrap="square" rtlCol="0">
            <a:spAutoFit/>
          </a:bodyPr>
          <a:lstStyle/>
          <a:p>
            <a:r>
              <a:rPr lang="de-DE" b="1" dirty="0" smtClean="0"/>
              <a:t>Quellenangaben &amp; Bilder:</a:t>
            </a:r>
          </a:p>
          <a:p>
            <a:endParaRPr lang="de-DE" dirty="0" smtClean="0"/>
          </a:p>
          <a:p>
            <a:r>
              <a:rPr lang="de-DE" sz="1400" dirty="0" smtClean="0"/>
              <a:t>Eigene Autorenbilder: </a:t>
            </a:r>
          </a:p>
          <a:p>
            <a:r>
              <a:rPr lang="de-DE" sz="1400" dirty="0" smtClean="0"/>
              <a:t>Seite 36 - 39</a:t>
            </a:r>
          </a:p>
          <a:p>
            <a:r>
              <a:rPr lang="de-DE" sz="1400" dirty="0" smtClean="0"/>
              <a:t> </a:t>
            </a:r>
          </a:p>
          <a:p>
            <a:r>
              <a:rPr lang="de-DE" sz="1400" dirty="0" smtClean="0"/>
              <a:t>Seite 3; 4 : </a:t>
            </a:r>
            <a:r>
              <a:rPr lang="de-DE" sz="1400" dirty="0" smtClean="0">
                <a:hlinkClick r:id="rId5"/>
              </a:rPr>
              <a:t>https</a:t>
            </a:r>
            <a:r>
              <a:rPr lang="de-DE" sz="1400" dirty="0">
                <a:hlinkClick r:id="rId5"/>
              </a:rPr>
              <a:t>://de.wikipedia.org/wiki/Digitalkamera#/</a:t>
            </a:r>
            <a:r>
              <a:rPr lang="de-DE" sz="1400" dirty="0" smtClean="0">
                <a:hlinkClick r:id="rId5"/>
              </a:rPr>
              <a:t>media/Datei:Chipincamera.jpg</a:t>
            </a:r>
            <a:r>
              <a:rPr lang="de-DE" sz="1400" dirty="0" smtClean="0"/>
              <a:t>, </a:t>
            </a:r>
            <a:r>
              <a:rPr lang="de-DE" sz="1400" dirty="0">
                <a:hlinkClick r:id="rId6"/>
              </a:rPr>
              <a:t>Was ist eine Vektorgrafik? | Eine einfache Erklärung – IONOS</a:t>
            </a:r>
            <a:endParaRPr lang="de-DE" sz="1400" dirty="0"/>
          </a:p>
          <a:p>
            <a:r>
              <a:rPr lang="de-DE" sz="1400" dirty="0" smtClean="0"/>
              <a:t>Seite 3: </a:t>
            </a:r>
            <a:r>
              <a:rPr lang="de-DE" sz="1400" dirty="0" smtClean="0">
                <a:hlinkClick r:id="rId7"/>
              </a:rPr>
              <a:t>9 </a:t>
            </a:r>
            <a:r>
              <a:rPr lang="de-DE" sz="1400" dirty="0">
                <a:hlinkClick r:id="rId7"/>
              </a:rPr>
              <a:t>Dateiformate für Bilder: Welche gibt es und wie nutzt du sie? - </a:t>
            </a:r>
            <a:r>
              <a:rPr lang="de-DE" sz="1400" dirty="0" smtClean="0">
                <a:hlinkClick r:id="rId7"/>
              </a:rPr>
              <a:t>99designs</a:t>
            </a:r>
            <a:r>
              <a:rPr lang="de-DE" sz="1400" dirty="0" smtClean="0"/>
              <a:t>, </a:t>
            </a:r>
          </a:p>
          <a:p>
            <a:r>
              <a:rPr lang="de-DE" sz="1400" dirty="0"/>
              <a:t>Seite </a:t>
            </a:r>
            <a:r>
              <a:rPr lang="de-DE" sz="1400" dirty="0" smtClean="0"/>
              <a:t>8: </a:t>
            </a:r>
            <a:r>
              <a:rPr lang="de-DE" sz="1400" dirty="0">
                <a:hlinkClick r:id="rId8"/>
              </a:rPr>
              <a:t>https://de.wikipedia.org/wiki/Datei:Punktdichte%2BFarbtiefe.svg</a:t>
            </a:r>
            <a:endParaRPr lang="de-DE" sz="1400" dirty="0" smtClean="0"/>
          </a:p>
          <a:p>
            <a:r>
              <a:rPr lang="de-DE" sz="1400" dirty="0" smtClean="0"/>
              <a:t>Seite 31: </a:t>
            </a:r>
            <a:r>
              <a:rPr lang="de-DE" sz="1400" dirty="0" smtClean="0">
                <a:hlinkClick r:id="rId9"/>
              </a:rPr>
              <a:t>fotoespresso_24-1.pdf</a:t>
            </a:r>
            <a:r>
              <a:rPr lang="de-DE" sz="1400" dirty="0" smtClean="0"/>
              <a:t>, Seite 61, </a:t>
            </a:r>
            <a:r>
              <a:rPr lang="de-DE" sz="1400" dirty="0">
                <a:hlinkClick r:id="rId10"/>
              </a:rPr>
              <a:t>https://michaellenhart.at/falsche-farbprofile/</a:t>
            </a:r>
            <a:endParaRPr lang="de-DE" sz="1400" dirty="0"/>
          </a:p>
          <a:p>
            <a:r>
              <a:rPr lang="de-DE" sz="1400" dirty="0" smtClean="0"/>
              <a:t>Seite 32 – 35: </a:t>
            </a:r>
            <a:r>
              <a:rPr lang="de-DE" sz="1400" dirty="0">
                <a:hlinkClick r:id="rId11"/>
              </a:rPr>
              <a:t>Histogramm interpretieren in der Fotografie - </a:t>
            </a:r>
            <a:r>
              <a:rPr lang="de-DE" sz="1400" dirty="0" smtClean="0">
                <a:hlinkClick r:id="rId11"/>
              </a:rPr>
              <a:t>Digitipps.ch</a:t>
            </a:r>
            <a:endParaRPr lang="de-DE" sz="1400" dirty="0" smtClean="0"/>
          </a:p>
          <a:p>
            <a:r>
              <a:rPr lang="de-DE" sz="1400" dirty="0"/>
              <a:t>Seite 35: </a:t>
            </a:r>
            <a:r>
              <a:rPr lang="de-DE" sz="1400" dirty="0">
                <a:hlinkClick r:id="rId12"/>
              </a:rPr>
              <a:t>Histogramm: Der Unterschied von RAW vs. JPEG (digitalphoto.de</a:t>
            </a:r>
            <a:r>
              <a:rPr lang="de-DE" sz="1400" dirty="0" smtClean="0">
                <a:hlinkClick r:id="rId12"/>
              </a:rPr>
              <a:t>)</a:t>
            </a:r>
            <a:r>
              <a:rPr lang="de-DE" sz="1400" dirty="0" smtClean="0"/>
              <a:t>, </a:t>
            </a:r>
            <a:endParaRPr lang="de-DE" sz="1400" dirty="0"/>
          </a:p>
          <a:p>
            <a:r>
              <a:rPr lang="de-DE" sz="1400" dirty="0" smtClean="0">
                <a:hlinkClick r:id="rId12"/>
              </a:rPr>
              <a:t>https</a:t>
            </a:r>
            <a:r>
              <a:rPr lang="de-DE" sz="1400" dirty="0">
                <a:hlinkClick r:id="rId12"/>
              </a:rPr>
              <a:t>://</a:t>
            </a:r>
            <a:r>
              <a:rPr lang="de-DE" sz="1400" dirty="0" smtClean="0">
                <a:hlinkClick r:id="rId12"/>
              </a:rPr>
              <a:t>www.digitalphoto.de/ratgeber/histogramm-unterschied-raw-jpeg-100366465.html</a:t>
            </a:r>
            <a:endParaRPr lang="de-DE" sz="1400" dirty="0" smtClean="0"/>
          </a:p>
          <a:p>
            <a:r>
              <a:rPr lang="de-DE" sz="1400" dirty="0" smtClean="0"/>
              <a:t>Seite 41: </a:t>
            </a:r>
            <a:r>
              <a:rPr lang="de-DE" sz="1400" dirty="0">
                <a:hlinkClick r:id="rId13"/>
              </a:rPr>
              <a:t>https://www.traum-urlaub-florida.de/immobilien-florida/lexikon-rund-um-die-immobilie.html</a:t>
            </a:r>
            <a:endParaRPr lang="de-DE" sz="1400" dirty="0"/>
          </a:p>
          <a:p>
            <a:endParaRPr lang="de-DE" sz="1400" dirty="0" smtClean="0"/>
          </a:p>
          <a:p>
            <a:endParaRPr lang="de-DE" sz="1400" dirty="0"/>
          </a:p>
          <a:p>
            <a:endParaRPr lang="de-DE" sz="1400" dirty="0" smtClean="0"/>
          </a:p>
          <a:p>
            <a:endParaRPr lang="de-DE" sz="1400" dirty="0"/>
          </a:p>
          <a:p>
            <a:endParaRPr lang="de-DE" sz="1400" dirty="0"/>
          </a:p>
        </p:txBody>
      </p:sp>
    </p:spTree>
    <p:extLst>
      <p:ext uri="{BB962C8B-B14F-4D97-AF65-F5344CB8AC3E}">
        <p14:creationId xmlns:p14="http://schemas.microsoft.com/office/powerpoint/2010/main" val="99888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a:t>www.stiftungsfamilie.de</a:t>
            </a:r>
          </a:p>
        </p:txBody>
      </p:sp>
      <p:sp>
        <p:nvSpPr>
          <p:cNvPr id="8" name="Titel 9"/>
          <p:cNvSpPr>
            <a:spLocks noGrp="1"/>
          </p:cNvSpPr>
          <p:nvPr>
            <p:ph type="ctrTitle"/>
          </p:nvPr>
        </p:nvSpPr>
        <p:spPr>
          <a:xfrm>
            <a:off x="323850" y="1347996"/>
            <a:ext cx="8351838" cy="4928979"/>
          </a:xfrm>
        </p:spPr>
        <p:txBody>
          <a:bodyPr anchor="t"/>
          <a:lstStyle/>
          <a:p>
            <a:pPr algn="l"/>
            <a:r>
              <a:rPr lang="de-DE" sz="1600" dirty="0"/>
              <a:t/>
            </a:r>
            <a:br>
              <a:rPr lang="de-DE" sz="1600" dirty="0"/>
            </a:br>
            <a:endParaRPr lang="de-DE" altLang="de-DE" sz="1600" b="1" dirty="0" smtClean="0"/>
          </a:p>
        </p:txBody>
      </p:sp>
    </p:spTree>
    <p:extLst>
      <p:ext uri="{BB962C8B-B14F-4D97-AF65-F5344CB8AC3E}">
        <p14:creationId xmlns:p14="http://schemas.microsoft.com/office/powerpoint/2010/main" val="4265976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099" y="4313757"/>
            <a:ext cx="3454574" cy="196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12" name="Textfeld 11"/>
          <p:cNvSpPr txBox="1"/>
          <p:nvPr/>
        </p:nvSpPr>
        <p:spPr>
          <a:xfrm>
            <a:off x="784790" y="2220166"/>
            <a:ext cx="1626970" cy="400110"/>
          </a:xfrm>
          <a:prstGeom prst="rect">
            <a:avLst/>
          </a:prstGeom>
          <a:noFill/>
        </p:spPr>
        <p:txBody>
          <a:bodyPr wrap="square" rtlCol="0">
            <a:spAutoFit/>
          </a:bodyPr>
          <a:lstStyle/>
          <a:p>
            <a:r>
              <a:rPr lang="de-DE" sz="2000" b="1" dirty="0" smtClean="0"/>
              <a:t>Vektorgrafik</a:t>
            </a:r>
            <a:endParaRPr lang="de-DE" sz="2000" b="1" dirty="0"/>
          </a:p>
        </p:txBody>
      </p:sp>
      <p:sp>
        <p:nvSpPr>
          <p:cNvPr id="14" name="Textfeld 13"/>
          <p:cNvSpPr txBox="1"/>
          <p:nvPr/>
        </p:nvSpPr>
        <p:spPr>
          <a:xfrm>
            <a:off x="2752035" y="2220166"/>
            <a:ext cx="6264696" cy="2308324"/>
          </a:xfrm>
          <a:prstGeom prst="rect">
            <a:avLst/>
          </a:prstGeom>
          <a:noFill/>
        </p:spPr>
        <p:txBody>
          <a:bodyPr wrap="square" rtlCol="0">
            <a:spAutoFit/>
          </a:bodyPr>
          <a:lstStyle/>
          <a:p>
            <a:pPr marL="171450" indent="-171450">
              <a:buFont typeface="Symbol" panose="05050102010706020507" pitchFamily="18" charset="2"/>
              <a:buChar char="-"/>
            </a:pPr>
            <a:r>
              <a:rPr lang="de-DE" dirty="0" smtClean="0"/>
              <a:t>Verbesserung visueller Effekte wie:</a:t>
            </a:r>
          </a:p>
          <a:p>
            <a:pPr marL="742950" lvl="1" indent="-285750">
              <a:buFont typeface="Arial" panose="020B0604020202020204" pitchFamily="34" charset="0"/>
              <a:buChar char="•"/>
            </a:pPr>
            <a:r>
              <a:rPr lang="de-DE" dirty="0" smtClean="0"/>
              <a:t>Verläufe, Transparenzen, Schattierungen,</a:t>
            </a:r>
          </a:p>
          <a:p>
            <a:pPr marL="171450" indent="-171450">
              <a:buFont typeface="Symbol" panose="05050102010706020507" pitchFamily="18" charset="2"/>
              <a:buChar char="-"/>
            </a:pPr>
            <a:r>
              <a:rPr lang="de-DE" dirty="0" smtClean="0"/>
              <a:t>Eigenschaften: </a:t>
            </a:r>
          </a:p>
          <a:p>
            <a:pPr marL="742950" lvl="1" indent="-285750">
              <a:buFont typeface="Arial" panose="020B0604020202020204" pitchFamily="34" charset="0"/>
              <a:buChar char="•"/>
            </a:pPr>
            <a:r>
              <a:rPr lang="de-DE" dirty="0" smtClean="0"/>
              <a:t>skalierbar, verlustfrei bearbeitbar, bieten hohe Qualität bei jeder Größe, </a:t>
            </a:r>
          </a:p>
          <a:p>
            <a:pPr marL="285750" indent="-285750">
              <a:buFont typeface="Symbol" panose="05050102010706020507" pitchFamily="18" charset="2"/>
              <a:buChar char="-"/>
            </a:pPr>
            <a:r>
              <a:rPr lang="de-DE" dirty="0" smtClean="0"/>
              <a:t>Anwendung bei: </a:t>
            </a:r>
          </a:p>
          <a:p>
            <a:pPr marL="742950" lvl="1" indent="-285750">
              <a:buFont typeface="Arial" panose="020B0604020202020204" pitchFamily="34" charset="0"/>
              <a:buChar char="•"/>
            </a:pPr>
            <a:r>
              <a:rPr lang="de-DE" dirty="0" smtClean="0"/>
              <a:t>Grafikdesign, Druckgrafik, Webdesign, Animation,</a:t>
            </a:r>
          </a:p>
          <a:p>
            <a:pPr marL="285750" indent="-285750">
              <a:buFont typeface="Symbol" panose="05050102010706020507" pitchFamily="18" charset="2"/>
              <a:buChar char="-"/>
            </a:pPr>
            <a:r>
              <a:rPr lang="de-DE" dirty="0"/>
              <a:t>e</a:t>
            </a:r>
            <a:r>
              <a:rPr lang="de-DE" dirty="0" smtClean="0"/>
              <a:t>rstellbar mit spezieller Software,</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492" y="4028628"/>
            <a:ext cx="2249486" cy="132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452491" y="5500430"/>
            <a:ext cx="2249487" cy="215444"/>
          </a:xfrm>
          <a:prstGeom prst="rect">
            <a:avLst/>
          </a:prstGeom>
        </p:spPr>
        <p:txBody>
          <a:bodyPr wrap="square">
            <a:spAutoFit/>
          </a:bodyPr>
          <a:lstStyle/>
          <a:p>
            <a:r>
              <a:rPr lang="de-DE" sz="800" dirty="0" smtClean="0"/>
              <a:t>Kegel-Zahnrad, Vektor-Zeichnung</a:t>
            </a:r>
            <a:endParaRPr lang="de-DE" sz="800" dirty="0"/>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4619579"/>
            <a:ext cx="2030381" cy="135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p:nvSpPr>
        <p:spPr>
          <a:xfrm>
            <a:off x="6491634" y="6061531"/>
            <a:ext cx="2249487" cy="215444"/>
          </a:xfrm>
          <a:prstGeom prst="rect">
            <a:avLst/>
          </a:prstGeom>
        </p:spPr>
        <p:txBody>
          <a:bodyPr wrap="square">
            <a:spAutoFit/>
          </a:bodyPr>
          <a:lstStyle/>
          <a:p>
            <a:r>
              <a:rPr lang="de-DE" sz="800" dirty="0" smtClean="0"/>
              <a:t>Schmetterling, Vektor-Zeichnung</a:t>
            </a:r>
            <a:endParaRPr lang="de-DE" sz="800" dirty="0"/>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92" y="2599767"/>
            <a:ext cx="2273300"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spTree>
    <p:extLst>
      <p:ext uri="{BB962C8B-B14F-4D97-AF65-F5344CB8AC3E}">
        <p14:creationId xmlns:p14="http://schemas.microsoft.com/office/powerpoint/2010/main" val="31398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randombar(horizontal)">
                                      <p:cBhvr>
                                        <p:cTn id="10" dur="500"/>
                                        <p:tgtEl>
                                          <p:spTgt spid="1030"/>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par>
                                <p:cTn id="20" presetID="14" presetClass="entr" presetSubtype="1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randombar(horizontal)">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12" name="Textfeld 11"/>
          <p:cNvSpPr txBox="1"/>
          <p:nvPr/>
        </p:nvSpPr>
        <p:spPr>
          <a:xfrm>
            <a:off x="784790" y="2220166"/>
            <a:ext cx="1626970" cy="400110"/>
          </a:xfrm>
          <a:prstGeom prst="rect">
            <a:avLst/>
          </a:prstGeom>
          <a:noFill/>
        </p:spPr>
        <p:txBody>
          <a:bodyPr wrap="square" rtlCol="0">
            <a:spAutoFit/>
          </a:bodyPr>
          <a:lstStyle/>
          <a:p>
            <a:r>
              <a:rPr lang="de-DE" sz="2000" b="1" dirty="0" smtClean="0"/>
              <a:t>Vektorgrafik</a:t>
            </a:r>
            <a:endParaRPr lang="de-DE" sz="2000" b="1" dirty="0"/>
          </a:p>
        </p:txBody>
      </p:sp>
      <p:sp>
        <p:nvSpPr>
          <p:cNvPr id="14" name="Textfeld 13"/>
          <p:cNvSpPr txBox="1"/>
          <p:nvPr/>
        </p:nvSpPr>
        <p:spPr>
          <a:xfrm>
            <a:off x="2771800" y="2392563"/>
            <a:ext cx="6264696" cy="3970318"/>
          </a:xfrm>
          <a:prstGeom prst="rect">
            <a:avLst/>
          </a:prstGeom>
          <a:noFill/>
        </p:spPr>
        <p:txBody>
          <a:bodyPr wrap="square" rtlCol="0">
            <a:spAutoFit/>
          </a:bodyPr>
          <a:lstStyle/>
          <a:p>
            <a:pPr marL="285750" indent="-285750">
              <a:buFont typeface="Symbol" panose="05050102010706020507" pitchFamily="18" charset="2"/>
              <a:buChar char="-"/>
            </a:pPr>
            <a:r>
              <a:rPr lang="de-DE" dirty="0" smtClean="0"/>
              <a:t>Dateiformate:</a:t>
            </a:r>
          </a:p>
          <a:p>
            <a:pPr marL="742950" lvl="1" indent="-285750">
              <a:buFont typeface="Arial" panose="020B0604020202020204" pitchFamily="34" charset="0"/>
              <a:buChar char="•"/>
            </a:pPr>
            <a:r>
              <a:rPr lang="de-DE" dirty="0" smtClean="0"/>
              <a:t>SVG (</a:t>
            </a:r>
            <a:r>
              <a:rPr lang="de-DE" dirty="0" err="1" smtClean="0"/>
              <a:t>Scalable</a:t>
            </a:r>
            <a:r>
              <a:rPr lang="de-DE" dirty="0" smtClean="0"/>
              <a:t> </a:t>
            </a:r>
            <a:r>
              <a:rPr lang="de-DE" dirty="0" err="1" smtClean="0"/>
              <a:t>Vector</a:t>
            </a:r>
            <a:r>
              <a:rPr lang="de-DE" dirty="0" smtClean="0"/>
              <a:t> </a:t>
            </a:r>
            <a:r>
              <a:rPr lang="de-DE" dirty="0" err="1" smtClean="0"/>
              <a:t>Grafics</a:t>
            </a:r>
            <a:r>
              <a:rPr lang="de-DE" dirty="0" smtClean="0"/>
              <a:t>) </a:t>
            </a:r>
            <a:r>
              <a:rPr lang="de-DE" dirty="0" smtClean="0">
                <a:sym typeface="Wingdings" panose="05000000000000000000" pitchFamily="2" charset="2"/>
              </a:rPr>
              <a:t> seit 2001, eingeführt vom World Wide Web </a:t>
            </a:r>
            <a:r>
              <a:rPr lang="de-DE" dirty="0" err="1" smtClean="0">
                <a:sym typeface="Wingdings" panose="05000000000000000000" pitchFamily="2" charset="2"/>
              </a:rPr>
              <a:t>Consortium</a:t>
            </a:r>
            <a:r>
              <a:rPr lang="de-DE" dirty="0" smtClean="0">
                <a:sym typeface="Wingdings" panose="05000000000000000000" pitchFamily="2" charset="2"/>
              </a:rPr>
              <a:t> </a:t>
            </a:r>
            <a:r>
              <a:rPr lang="de-DE" dirty="0">
                <a:sym typeface="Wingdings" panose="05000000000000000000" pitchFamily="2" charset="2"/>
              </a:rPr>
              <a:t>(</a:t>
            </a:r>
            <a:r>
              <a:rPr lang="de-DE" dirty="0" smtClean="0">
                <a:sym typeface="Wingdings" panose="05000000000000000000" pitchFamily="2" charset="2"/>
              </a:rPr>
              <a:t>w3c),                          für Webanwendung,</a:t>
            </a:r>
            <a:endParaRPr lang="de-DE" dirty="0" smtClean="0"/>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smtClean="0"/>
              <a:t>AI (Adobe Illustrator) </a:t>
            </a:r>
            <a:r>
              <a:rPr lang="de-DE" dirty="0" smtClean="0">
                <a:sym typeface="Wingdings" panose="05000000000000000000" pitchFamily="2" charset="2"/>
              </a:rPr>
              <a:t> seit 2000, eingeführt von Adobe, Standardformat Adobe,</a:t>
            </a:r>
          </a:p>
          <a:p>
            <a:pPr marL="742950" lvl="1" indent="-285750">
              <a:buFont typeface="Arial" panose="020B0604020202020204" pitchFamily="34" charset="0"/>
              <a:buChar char="•"/>
            </a:pPr>
            <a:endParaRPr lang="de-DE" dirty="0" smtClean="0"/>
          </a:p>
          <a:p>
            <a:pPr marL="742950" lvl="1" indent="-285750">
              <a:buFont typeface="Arial" panose="020B0604020202020204" pitchFamily="34" charset="0"/>
              <a:buChar char="•"/>
            </a:pPr>
            <a:r>
              <a:rPr lang="de-DE" dirty="0" smtClean="0"/>
              <a:t>EPS (</a:t>
            </a:r>
            <a:r>
              <a:rPr lang="de-DE" dirty="0" err="1" smtClean="0"/>
              <a:t>Encapsulatetd</a:t>
            </a:r>
            <a:r>
              <a:rPr lang="de-DE" dirty="0" smtClean="0"/>
              <a:t> Post Script) </a:t>
            </a:r>
            <a:r>
              <a:rPr lang="de-DE" dirty="0" smtClean="0">
                <a:sym typeface="Wingdings" panose="05000000000000000000" pitchFamily="2" charset="2"/>
              </a:rPr>
              <a:t> seit 1987, von Adobe entwickelt,                                                                              für professionelle Druckanwendung,</a:t>
            </a:r>
          </a:p>
          <a:p>
            <a:pPr marL="742950" lvl="1" indent="-285750">
              <a:buFont typeface="Arial" panose="020B0604020202020204" pitchFamily="34" charset="0"/>
              <a:buChar char="•"/>
            </a:pPr>
            <a:endParaRPr lang="de-DE" dirty="0">
              <a:sym typeface="Wingdings" panose="05000000000000000000" pitchFamily="2" charset="2"/>
            </a:endParaRPr>
          </a:p>
          <a:p>
            <a:pPr marL="742950" lvl="1" indent="-285750">
              <a:buFont typeface="Arial" panose="020B0604020202020204" pitchFamily="34" charset="0"/>
              <a:buChar char="•"/>
            </a:pPr>
            <a:r>
              <a:rPr lang="de-DE" dirty="0" smtClean="0">
                <a:sym typeface="Wingdings" panose="05000000000000000000" pitchFamily="2" charset="2"/>
              </a:rPr>
              <a:t>PDF (portable </a:t>
            </a:r>
            <a:r>
              <a:rPr lang="de-DE" dirty="0" err="1" smtClean="0">
                <a:sym typeface="Wingdings" panose="05000000000000000000" pitchFamily="2" charset="2"/>
              </a:rPr>
              <a:t>Document</a:t>
            </a:r>
            <a:r>
              <a:rPr lang="de-DE" dirty="0" smtClean="0">
                <a:sym typeface="Wingdings" panose="05000000000000000000" pitchFamily="2" charset="2"/>
              </a:rPr>
              <a:t> Format)  seit 1993, von Adobe entwickelt.</a:t>
            </a:r>
            <a:endParaRPr lang="de-DE" dirty="0"/>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73" y="3261598"/>
            <a:ext cx="221085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el 9"/>
          <p:cNvSpPr txBox="1">
            <a:spLocks/>
          </p:cNvSpPr>
          <p:nvPr/>
        </p:nvSpPr>
        <p:spPr bwMode="auto">
          <a:xfrm>
            <a:off x="323850" y="1412775"/>
            <a:ext cx="8351838"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DE" altLang="de-DE" sz="4000" b="1" smtClean="0"/>
              <a:t>Digitale Bilddateiformate - Grundlagen</a:t>
            </a:r>
            <a:endParaRPr lang="de-DE" altLang="de-DE" sz="4000" b="1" dirty="0" smtClean="0"/>
          </a:p>
        </p:txBody>
      </p:sp>
    </p:spTree>
    <p:extLst>
      <p:ext uri="{BB962C8B-B14F-4D97-AF65-F5344CB8AC3E}">
        <p14:creationId xmlns:p14="http://schemas.microsoft.com/office/powerpoint/2010/main" val="26083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996952"/>
            <a:ext cx="236002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784790" y="2220166"/>
            <a:ext cx="1669783" cy="400110"/>
          </a:xfrm>
          <a:prstGeom prst="rect">
            <a:avLst/>
          </a:prstGeom>
          <a:noFill/>
        </p:spPr>
        <p:txBody>
          <a:bodyPr wrap="square" rtlCol="0">
            <a:spAutoFit/>
          </a:bodyPr>
          <a:lstStyle/>
          <a:p>
            <a:r>
              <a:rPr lang="de-DE" sz="2000" b="1" dirty="0" smtClean="0"/>
              <a:t>Vektorgrafik</a:t>
            </a:r>
            <a:endParaRPr lang="de-DE" sz="2000" b="1" dirty="0"/>
          </a:p>
        </p:txBody>
      </p:sp>
      <p:sp>
        <p:nvSpPr>
          <p:cNvPr id="14" name="Textfeld 13"/>
          <p:cNvSpPr txBox="1"/>
          <p:nvPr/>
        </p:nvSpPr>
        <p:spPr>
          <a:xfrm>
            <a:off x="2627784" y="2189048"/>
            <a:ext cx="5832648" cy="3416320"/>
          </a:xfrm>
          <a:prstGeom prst="rect">
            <a:avLst/>
          </a:prstGeom>
          <a:noFill/>
        </p:spPr>
        <p:txBody>
          <a:bodyPr wrap="square" rtlCol="0">
            <a:spAutoFit/>
          </a:bodyPr>
          <a:lstStyle/>
          <a:p>
            <a:pPr marL="342900" indent="-342900">
              <a:buFont typeface="Symbol" panose="05050102010706020507" pitchFamily="18" charset="2"/>
              <a:buChar char="-"/>
            </a:pPr>
            <a:r>
              <a:rPr lang="de-DE" dirty="0" smtClean="0"/>
              <a:t>Vorteile: </a:t>
            </a:r>
          </a:p>
          <a:p>
            <a:pPr marL="742950" lvl="1" indent="-285750">
              <a:buFont typeface="Arial" panose="020B0604020202020204" pitchFamily="34" charset="0"/>
              <a:buChar char="•"/>
            </a:pPr>
            <a:r>
              <a:rPr lang="de-DE" dirty="0" smtClean="0"/>
              <a:t>ohne Qualitätsverlust skalierbar</a:t>
            </a:r>
            <a:r>
              <a:rPr lang="de-DE" dirty="0"/>
              <a:t> </a:t>
            </a:r>
            <a:r>
              <a:rPr lang="de-DE" dirty="0" smtClean="0">
                <a:sym typeface="Wingdings" panose="05000000000000000000" pitchFamily="2" charset="2"/>
              </a:rPr>
              <a:t> immer scharf</a:t>
            </a:r>
            <a:r>
              <a:rPr lang="de-DE" dirty="0" smtClean="0"/>
              <a:t>, </a:t>
            </a:r>
          </a:p>
          <a:p>
            <a:pPr marL="742950" lvl="1" indent="-285750">
              <a:buFont typeface="Arial" panose="020B0604020202020204" pitchFamily="34" charset="0"/>
              <a:buChar char="•"/>
            </a:pPr>
            <a:r>
              <a:rPr lang="de-DE" dirty="0" smtClean="0"/>
              <a:t>alle Eigenschaften sind ohne Qualitätsverlust leicht editierbar </a:t>
            </a:r>
            <a:r>
              <a:rPr lang="de-DE" dirty="0" smtClean="0">
                <a:sym typeface="Wingdings" panose="05000000000000000000" pitchFamily="2" charset="2"/>
              </a:rPr>
              <a:t> mathematische Formeln,</a:t>
            </a:r>
            <a:endParaRPr lang="de-DE" dirty="0" smtClean="0"/>
          </a:p>
          <a:p>
            <a:pPr marL="742950" lvl="1" indent="-285750">
              <a:buFont typeface="Arial" panose="020B0604020202020204" pitchFamily="34" charset="0"/>
              <a:buChar char="•"/>
            </a:pPr>
            <a:r>
              <a:rPr lang="de-DE" dirty="0" smtClean="0"/>
              <a:t>Klarheit und Schärfe immer gegeben </a:t>
            </a:r>
            <a:r>
              <a:rPr lang="de-DE" dirty="0" smtClean="0">
                <a:sym typeface="Wingdings" panose="05000000000000000000" pitchFamily="2" charset="2"/>
              </a:rPr>
              <a:t> enthalten keine Pixel</a:t>
            </a:r>
            <a:r>
              <a:rPr lang="de-DE" dirty="0" smtClean="0"/>
              <a:t>, </a:t>
            </a:r>
          </a:p>
          <a:p>
            <a:pPr marL="742950" lvl="1" indent="-285750">
              <a:buFont typeface="Arial" panose="020B0604020202020204" pitchFamily="34" charset="0"/>
              <a:buChar char="•"/>
            </a:pPr>
            <a:r>
              <a:rPr lang="de-DE" dirty="0" smtClean="0"/>
              <a:t>Kompakt </a:t>
            </a:r>
            <a:r>
              <a:rPr lang="de-DE" dirty="0" smtClean="0">
                <a:sym typeface="Wingdings" panose="05000000000000000000" pitchFamily="2" charset="2"/>
              </a:rPr>
              <a:t> kleiner als Dateien mit Rastergrafik.</a:t>
            </a:r>
          </a:p>
          <a:p>
            <a:pPr marL="285750" indent="-285750">
              <a:buFont typeface="Symbol" panose="05050102010706020507" pitchFamily="18" charset="2"/>
              <a:buChar char="-"/>
            </a:pPr>
            <a:r>
              <a:rPr lang="de-DE" dirty="0" smtClean="0"/>
              <a:t>Nachteile:</a:t>
            </a:r>
          </a:p>
          <a:p>
            <a:pPr marL="742950" lvl="1" indent="-285750">
              <a:buFont typeface="Arial" panose="020B0604020202020204" pitchFamily="34" charset="0"/>
              <a:buChar char="•"/>
            </a:pPr>
            <a:r>
              <a:rPr lang="de-DE" dirty="0" smtClean="0"/>
              <a:t>Darstellung fotorealistischer Bilder sehr komplex,</a:t>
            </a:r>
          </a:p>
          <a:p>
            <a:pPr marL="742950" lvl="1" indent="-285750">
              <a:buFont typeface="Arial" panose="020B0604020202020204" pitchFamily="34" charset="0"/>
              <a:buChar char="•"/>
            </a:pPr>
            <a:r>
              <a:rPr lang="de-DE" dirty="0" smtClean="0"/>
              <a:t>Textur-, Schattierungsmöglichkeiten begrenzt,</a:t>
            </a:r>
          </a:p>
          <a:p>
            <a:pPr marL="742950" lvl="1" indent="-285750">
              <a:buFont typeface="Arial" panose="020B0604020202020204" pitchFamily="34" charset="0"/>
              <a:buChar char="•"/>
            </a:pPr>
            <a:r>
              <a:rPr lang="de-DE" dirty="0" smtClean="0"/>
              <a:t>Spezielle vektorbasierte Grafikprogramme erforderlich (Lernkurve, Kosten).</a:t>
            </a:r>
            <a:endParaRPr lang="de-DE" dirty="0"/>
          </a:p>
        </p:txBody>
      </p:sp>
      <p:sp>
        <p:nvSpPr>
          <p:cNvPr id="13" name="Titel 9"/>
          <p:cNvSpPr>
            <a:spLocks noGrp="1"/>
          </p:cNvSpPr>
          <p:nvPr>
            <p:ph type="ctrTitle"/>
          </p:nvPr>
        </p:nvSpPr>
        <p:spPr>
          <a:xfrm>
            <a:off x="323850" y="1412775"/>
            <a:ext cx="8351838" cy="648073"/>
          </a:xfrm>
        </p:spPr>
        <p:txBody>
          <a:bodyPr anchor="t"/>
          <a:lstStyle/>
          <a:p>
            <a:pPr eaLnBrk="1" hangingPunct="1"/>
            <a:r>
              <a:rPr lang="de-DE" altLang="de-DE" sz="4000" b="1" dirty="0" smtClean="0"/>
              <a:t>Digitale Bilddateiformate - Grundlagen</a:t>
            </a:r>
          </a:p>
        </p:txBody>
      </p:sp>
    </p:spTree>
    <p:extLst>
      <p:ext uri="{BB962C8B-B14F-4D97-AF65-F5344CB8AC3E}">
        <p14:creationId xmlns:p14="http://schemas.microsoft.com/office/powerpoint/2010/main" val="363612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9"/>
          <p:cNvSpPr>
            <a:spLocks noGrp="1"/>
          </p:cNvSpPr>
          <p:nvPr>
            <p:ph type="ctrTitle"/>
          </p:nvPr>
        </p:nvSpPr>
        <p:spPr>
          <a:xfrm>
            <a:off x="323850" y="1412775"/>
            <a:ext cx="8351838" cy="648073"/>
          </a:xfrm>
        </p:spPr>
        <p:txBody>
          <a:bodyPr anchor="t"/>
          <a:lstStyle/>
          <a:p>
            <a:pPr eaLnBrk="1" hangingPunct="1"/>
            <a:r>
              <a:rPr lang="de-DE" altLang="de-DE" sz="4000" b="1" dirty="0" smtClean="0"/>
              <a:t>Digitale Bilddateiformate - Grundlagen</a:t>
            </a:r>
          </a:p>
        </p:txBody>
      </p:sp>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59568" y="2001614"/>
            <a:ext cx="8351838" cy="923330"/>
          </a:xfrm>
          <a:prstGeom prst="rect">
            <a:avLst/>
          </a:prstGeom>
          <a:noFill/>
        </p:spPr>
        <p:txBody>
          <a:bodyPr wrap="square" rtlCol="0">
            <a:spAutoFit/>
          </a:bodyPr>
          <a:lstStyle/>
          <a:p>
            <a:r>
              <a:rPr lang="de-DE" b="1" dirty="0" smtClean="0"/>
              <a:t>Farbtiefe</a:t>
            </a:r>
            <a:r>
              <a:rPr lang="de-DE" dirty="0" smtClean="0"/>
              <a:t> bestimmt eine wesentliche Eigenschaft von Raster- und Vektorgrafik, die </a:t>
            </a:r>
            <a:r>
              <a:rPr lang="de-DE" b="1" dirty="0" smtClean="0"/>
              <a:t>Differenzierung aller Farb- und Helligkeitswerte. </a:t>
            </a:r>
            <a:r>
              <a:rPr lang="de-DE" dirty="0" smtClean="0"/>
              <a:t>Sie</a:t>
            </a:r>
            <a:r>
              <a:rPr lang="de-DE" b="1" dirty="0" smtClean="0"/>
              <a:t> </a:t>
            </a:r>
            <a:r>
              <a:rPr lang="de-DE" dirty="0" smtClean="0"/>
              <a:t>ist die mathematische </a:t>
            </a:r>
            <a:r>
              <a:rPr lang="de-DE" dirty="0"/>
              <a:t>Basis der tatsächlichen </a:t>
            </a:r>
            <a:r>
              <a:rPr lang="de-DE" dirty="0" smtClean="0"/>
              <a:t>Farbinformation.</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964" y="2924944"/>
            <a:ext cx="3190239" cy="167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846944" y="2924944"/>
            <a:ext cx="4896793" cy="1754326"/>
          </a:xfrm>
          <a:prstGeom prst="rect">
            <a:avLst/>
          </a:prstGeom>
          <a:noFill/>
        </p:spPr>
        <p:txBody>
          <a:bodyPr wrap="square" rtlCol="0">
            <a:spAutoFit/>
          </a:bodyPr>
          <a:lstStyle/>
          <a:p>
            <a:r>
              <a:rPr lang="de-DE" dirty="0"/>
              <a:t>Die </a:t>
            </a:r>
            <a:r>
              <a:rPr lang="de-DE" b="1" dirty="0"/>
              <a:t>Farb- und Helligkeitswerte</a:t>
            </a:r>
            <a:r>
              <a:rPr lang="de-DE" dirty="0"/>
              <a:t> von digitalen Bildern werden </a:t>
            </a:r>
            <a:r>
              <a:rPr lang="de-DE" b="1" dirty="0"/>
              <a:t>innerhalb der kleinsten Einheit </a:t>
            </a:r>
            <a:r>
              <a:rPr lang="de-DE" dirty="0"/>
              <a:t>jedes Bildes </a:t>
            </a:r>
            <a:r>
              <a:rPr lang="de-DE" b="1" dirty="0"/>
              <a:t>gespeichert</a:t>
            </a:r>
            <a:r>
              <a:rPr lang="de-DE" dirty="0"/>
              <a:t>: bei </a:t>
            </a:r>
            <a:r>
              <a:rPr lang="de-DE" b="1" dirty="0"/>
              <a:t>Rastergrafiken</a:t>
            </a:r>
            <a:r>
              <a:rPr lang="de-DE" dirty="0"/>
              <a:t> innerhalb jedes </a:t>
            </a:r>
            <a:r>
              <a:rPr lang="de-DE" b="1" dirty="0"/>
              <a:t>Pixels</a:t>
            </a:r>
            <a:r>
              <a:rPr lang="de-DE" dirty="0"/>
              <a:t>, bei Vektorgrafiken innerhalb jedes farbdefinierten Vektors.</a:t>
            </a:r>
          </a:p>
          <a:p>
            <a:endParaRPr lang="de-DE" dirty="0"/>
          </a:p>
        </p:txBody>
      </p:sp>
      <p:sp>
        <p:nvSpPr>
          <p:cNvPr id="4" name="Textfeld 3"/>
          <p:cNvSpPr txBox="1"/>
          <p:nvPr/>
        </p:nvSpPr>
        <p:spPr>
          <a:xfrm>
            <a:off x="405964" y="4679270"/>
            <a:ext cx="8738036" cy="1477328"/>
          </a:xfrm>
          <a:prstGeom prst="rect">
            <a:avLst/>
          </a:prstGeom>
          <a:noFill/>
        </p:spPr>
        <p:txBody>
          <a:bodyPr wrap="square" rtlCol="0">
            <a:spAutoFit/>
          </a:bodyPr>
          <a:lstStyle/>
          <a:p>
            <a:r>
              <a:rPr lang="de-DE" dirty="0" smtClean="0"/>
              <a:t>Ein durchschnittliches Digitalfoto (z.B. JPG) hat</a:t>
            </a:r>
          </a:p>
          <a:p>
            <a:r>
              <a:rPr lang="de-DE" dirty="0" smtClean="0"/>
              <a:t>256 Abstufungen pro Farbkanal eines Pixels </a:t>
            </a:r>
          </a:p>
          <a:p>
            <a:r>
              <a:rPr lang="de-DE" dirty="0" smtClean="0"/>
              <a:t>+ Farb- und Helligkeitsinformation.</a:t>
            </a:r>
          </a:p>
          <a:p>
            <a:r>
              <a:rPr lang="de-DE" dirty="0" smtClean="0"/>
              <a:t>Damit sind im RGB Farbraum </a:t>
            </a:r>
          </a:p>
          <a:p>
            <a:r>
              <a:rPr lang="de-DE" dirty="0" smtClean="0"/>
              <a:t>ca. 16,8 Mio. Farben darstellbar.</a:t>
            </a:r>
            <a:endParaRPr lang="de-DE"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575268"/>
            <a:ext cx="4115912" cy="156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34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randombar(horizontal)">
                                      <p:cBhvr>
                                        <p:cTn id="4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196975"/>
            <a:ext cx="8497888"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82600"/>
            <a:ext cx="835183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hteck 6"/>
          <p:cNvSpPr>
            <a:spLocks noChangeArrowheads="1"/>
          </p:cNvSpPr>
          <p:nvPr/>
        </p:nvSpPr>
        <p:spPr bwMode="auto">
          <a:xfrm>
            <a:off x="395288" y="6453188"/>
            <a:ext cx="2579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Fotogruppe Villingen-Schwenningen</a:t>
            </a:r>
          </a:p>
        </p:txBody>
      </p:sp>
      <p:pic>
        <p:nvPicPr>
          <p:cNvPr id="20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76975"/>
            <a:ext cx="85693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feld 10"/>
          <p:cNvSpPr txBox="1">
            <a:spLocks noChangeArrowheads="1"/>
          </p:cNvSpPr>
          <p:nvPr/>
        </p:nvSpPr>
        <p:spPr bwMode="auto">
          <a:xfrm>
            <a:off x="7019925" y="647700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t>www.stiftungsfamilie.de</a:t>
            </a:r>
          </a:p>
        </p:txBody>
      </p:sp>
      <p:sp>
        <p:nvSpPr>
          <p:cNvPr id="3" name="Textfeld 2"/>
          <p:cNvSpPr txBox="1"/>
          <p:nvPr/>
        </p:nvSpPr>
        <p:spPr>
          <a:xfrm>
            <a:off x="359568" y="2001614"/>
            <a:ext cx="8351838" cy="923330"/>
          </a:xfrm>
          <a:prstGeom prst="rect">
            <a:avLst/>
          </a:prstGeom>
          <a:noFill/>
        </p:spPr>
        <p:txBody>
          <a:bodyPr wrap="square" rtlCol="0">
            <a:spAutoFit/>
          </a:bodyPr>
          <a:lstStyle/>
          <a:p>
            <a:r>
              <a:rPr lang="de-DE" dirty="0" smtClean="0"/>
              <a:t>Wenn die </a:t>
            </a:r>
            <a:r>
              <a:rPr lang="de-DE" b="1" dirty="0" smtClean="0"/>
              <a:t>Farbtiefe</a:t>
            </a:r>
            <a:r>
              <a:rPr lang="de-DE" dirty="0" smtClean="0"/>
              <a:t> und die </a:t>
            </a:r>
            <a:r>
              <a:rPr lang="de-DE" b="1" dirty="0" smtClean="0"/>
              <a:t>Differenzierung aller Farb- und Helligkeitswerte nicht ausreichend gegenüber den tatsächlichen Farbinformationen dargestellt werden kann </a:t>
            </a:r>
            <a:r>
              <a:rPr lang="de-DE" dirty="0" smtClean="0"/>
              <a:t>nimmt man das als </a:t>
            </a:r>
            <a:r>
              <a:rPr lang="de-DE" b="1" dirty="0" smtClean="0"/>
              <a:t>Banding</a:t>
            </a:r>
            <a:r>
              <a:rPr lang="de-DE" dirty="0" smtClean="0"/>
              <a:t> im Bild war.</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10" y="2939436"/>
            <a:ext cx="2831642" cy="185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7" y="2948468"/>
            <a:ext cx="3500639" cy="184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869160"/>
            <a:ext cx="2895193"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65" name="Gruppieren 2064"/>
          <p:cNvGrpSpPr/>
          <p:nvPr/>
        </p:nvGrpSpPr>
        <p:grpSpPr>
          <a:xfrm>
            <a:off x="3275856" y="4800178"/>
            <a:ext cx="3312368" cy="1077094"/>
            <a:chOff x="3275856" y="4800178"/>
            <a:chExt cx="3312368" cy="1077094"/>
          </a:xfrm>
        </p:grpSpPr>
        <p:cxnSp>
          <p:nvCxnSpPr>
            <p:cNvPr id="16" name="Gerade Verbindung mit Pfeil 15"/>
            <p:cNvCxnSpPr/>
            <p:nvPr/>
          </p:nvCxnSpPr>
          <p:spPr>
            <a:xfrm flipH="1" flipV="1">
              <a:off x="4133776" y="4800178"/>
              <a:ext cx="6176" cy="3570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3275856" y="5157192"/>
              <a:ext cx="864096" cy="30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flipV="1">
              <a:off x="5364088" y="4800178"/>
              <a:ext cx="6176" cy="7200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3275856" y="5517232"/>
              <a:ext cx="2091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3290481" y="5877272"/>
              <a:ext cx="32977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63" name="Gerade Verbindung mit Pfeil 2062"/>
            <p:cNvCxnSpPr/>
            <p:nvPr/>
          </p:nvCxnSpPr>
          <p:spPr>
            <a:xfrm flipV="1">
              <a:off x="6588224" y="4800178"/>
              <a:ext cx="0" cy="10770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2066" name="Textfeld 2065"/>
          <p:cNvSpPr txBox="1"/>
          <p:nvPr/>
        </p:nvSpPr>
        <p:spPr>
          <a:xfrm>
            <a:off x="3419872" y="4869160"/>
            <a:ext cx="864096" cy="369332"/>
          </a:xfrm>
          <a:prstGeom prst="rect">
            <a:avLst/>
          </a:prstGeom>
          <a:noFill/>
        </p:spPr>
        <p:txBody>
          <a:bodyPr wrap="square" rtlCol="0">
            <a:spAutoFit/>
          </a:bodyPr>
          <a:lstStyle/>
          <a:p>
            <a:r>
              <a:rPr lang="de-DE" dirty="0" smtClean="0"/>
              <a:t>JPEG</a:t>
            </a:r>
            <a:endParaRPr lang="de-DE" dirty="0"/>
          </a:p>
        </p:txBody>
      </p:sp>
      <p:sp>
        <p:nvSpPr>
          <p:cNvPr id="57" name="Textfeld 56"/>
          <p:cNvSpPr txBox="1"/>
          <p:nvPr/>
        </p:nvSpPr>
        <p:spPr>
          <a:xfrm>
            <a:off x="3923928" y="5238234"/>
            <a:ext cx="1390278" cy="369332"/>
          </a:xfrm>
          <a:prstGeom prst="rect">
            <a:avLst/>
          </a:prstGeom>
          <a:noFill/>
        </p:spPr>
        <p:txBody>
          <a:bodyPr wrap="square" rtlCol="0">
            <a:spAutoFit/>
          </a:bodyPr>
          <a:lstStyle/>
          <a:p>
            <a:r>
              <a:rPr lang="de-DE" dirty="0" smtClean="0"/>
              <a:t>HEIF/HEIC</a:t>
            </a:r>
            <a:endParaRPr lang="de-DE" dirty="0"/>
          </a:p>
        </p:txBody>
      </p:sp>
      <p:sp>
        <p:nvSpPr>
          <p:cNvPr id="58" name="Textfeld 57"/>
          <p:cNvSpPr txBox="1"/>
          <p:nvPr/>
        </p:nvSpPr>
        <p:spPr>
          <a:xfrm>
            <a:off x="5508104" y="5581248"/>
            <a:ext cx="864096" cy="369332"/>
          </a:xfrm>
          <a:prstGeom prst="rect">
            <a:avLst/>
          </a:prstGeom>
          <a:noFill/>
        </p:spPr>
        <p:txBody>
          <a:bodyPr wrap="square" rtlCol="0">
            <a:spAutoFit/>
          </a:bodyPr>
          <a:lstStyle/>
          <a:p>
            <a:r>
              <a:rPr lang="de-DE" dirty="0" smtClean="0"/>
              <a:t>RAW</a:t>
            </a:r>
            <a:endParaRPr lang="de-DE" dirty="0"/>
          </a:p>
        </p:txBody>
      </p:sp>
      <p:sp>
        <p:nvSpPr>
          <p:cNvPr id="60" name="Titel 9"/>
          <p:cNvSpPr>
            <a:spLocks noGrp="1"/>
          </p:cNvSpPr>
          <p:nvPr>
            <p:ph type="ctrTitle"/>
          </p:nvPr>
        </p:nvSpPr>
        <p:spPr>
          <a:xfrm>
            <a:off x="323850" y="1412775"/>
            <a:ext cx="8351838" cy="648073"/>
          </a:xfrm>
        </p:spPr>
        <p:txBody>
          <a:bodyPr anchor="t"/>
          <a:lstStyle/>
          <a:p>
            <a:pPr eaLnBrk="1" hangingPunct="1"/>
            <a:r>
              <a:rPr lang="de-DE" altLang="de-DE" sz="4000" b="1" dirty="0" smtClean="0"/>
              <a:t>Digitale Bilddateiformate - Grundlagen</a:t>
            </a:r>
          </a:p>
        </p:txBody>
      </p:sp>
    </p:spTree>
    <p:extLst>
      <p:ext uri="{BB962C8B-B14F-4D97-AF65-F5344CB8AC3E}">
        <p14:creationId xmlns:p14="http://schemas.microsoft.com/office/powerpoint/2010/main" val="23565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3629</Words>
  <Application>Microsoft Office PowerPoint</Application>
  <PresentationFormat>Bildschirmpräsentation (4:3)</PresentationFormat>
  <Paragraphs>643</Paragraphs>
  <Slides>42</Slides>
  <Notes>42</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Larissa</vt:lpstr>
      <vt:lpstr> „ Digitale Bilddateiformate“ </vt:lpstr>
      <vt:lpstr>Grundlegendes</vt:lpstr>
      <vt:lpstr>Digitale Bilddateiformate - Grundlagen</vt:lpstr>
      <vt:lpstr>PowerPoint-Präsentation</vt:lpstr>
      <vt:lpstr>PowerPoint-Präsentation</vt:lpstr>
      <vt:lpstr>PowerPoint-Präsentation</vt:lpstr>
      <vt:lpstr>Digitale Bilddateiformate - Grundlagen</vt:lpstr>
      <vt:lpstr>Digitale Bilddateiformate - Grundlagen</vt:lpstr>
      <vt:lpstr>Digitale Bilddateiformate - Grundlagen</vt:lpstr>
      <vt:lpstr>PowerPoint-Präsentation</vt:lpstr>
      <vt:lpstr>PowerPoint-Präsentation</vt:lpstr>
      <vt:lpstr>PowerPoint-Präsentation</vt:lpstr>
      <vt:lpstr>PowerPoint-Präsentation</vt:lpstr>
      <vt:lpstr>Digitale Bilddateiformate</vt:lpstr>
      <vt:lpstr>Rastergrafik - "JPEG" = "Joint Photographic Experts Group„  - am weitesten verbreitet, - wird von fast allen Bildbearbeitungs- und Anzeigeprogrammen, Kameras und anderen      Geräten unterstützt,   JPEG - Bildentwicklung erfolgt meist bereits innerhalb der Kamera, damit es gleich betrachtet und auf den PC übertragbar ist.                      Bilder verlieren bei der Bearbeitung und mehrmaligen Speicherung ihre Qualität!!    </vt:lpstr>
      <vt:lpstr>Rastergrafik - "JPEG" = "Joint Photographic Experts Group„ Anwendungsbereiche:  - Fotografien und Bilder mit vielen Farbübergängen,  - für Webseiten, digitale Kameras, soziale Medien u.a.,  - effiziente Speicherung und Übertragung von Fotografien und anderen kontinuierlichen      Tonwertbildern.  Wichtig: keine Anwendung, bei denen es auf absolute Bildtreue ankommt (z.B. professionelle Bildbearbeitung, bei der Archivierung von Originalbildern), da verlustbehaftete Kompression JPEG.    Fazit: - JPEG erfüllt nach wie vor seine Aufgabe,  - verlustbehaftete Kompression macht in Kameras keine Probleme, beachte eingeschränkte       Bildbearbeitung,  - Qualitätsverlust beim mehrmaligen Speichern,  - Farbtiefe von 8 Bit (28= 256) ausreichend,  - höhere Farbabstufungen (Farbtiefe)         - kann menschliches Auge größtenteils nicht unterscheiden,          - nur bei Bildbearbeitung erforderlich.</vt:lpstr>
      <vt:lpstr>Rastergrafik – „HEIF (Android) = High Efficiency Image Format„                             „HEIC (iOS) = High Efficiency Container“    - Bildformat, speziell für die platzsparende Speicherung auf Mobilgeräten, - Containerformat zur Unterbringung unterschiedlicher Medientypen (u.a. Audio),  - Gruppenspeicherung von Bildern in einer Datei möglich (Serienbild, HDR-Braketing).  Vorteile von HEIF - 10-Bit (210= 1.024) Farbtiefe 1024 = Informationsebenen für jeden Farbkanal (rt, gn, bl) =1,07 Milliarden Farben möglich darstellbar (1024x1024x1024)  mehr Farbton- und Farbinformationen als JPEG,  - mehr Flexibilität bei Nachbearbeitung und Verarbeitung, - um ca. 50% kleinere Dateien als JPEG  Geringere Verschlechterung /Verbesserung der      Bildqualität. (unterschiedliche Quellenaussagen).  Nachteile von HEIF - Kein großer erkennbarer Qualitätsunterschied im Vergleich zu JPEG auf den meisten Monitoren, - Druckerunterstützung nicht universell – z. B. Fotokioske.      </vt:lpstr>
      <vt:lpstr>Rastergrafik –„HEIC (iOS) = High Efficiency Container“  = aktualisierte Version von HEIF  - Bildformat, speziell für die platzsparende Speicherung auf Mobilgeräten, - Containerformat zur Unterbringung unterschiedlicher Medientypen (u.a. Audio)  - Gruppenspeicherung von Bildern in einer Datei möglich (Serienbild, HDR-Braketing).  Vorteile von HEIC - Unterstützung für 16-Bit-Farbtiefe  mehr Flexibilität bei Nachbearbeitung und Verarbeitung, - Dateigröße um ca. 50% kleiner als JPEG. - Enthalten wichtige Bilddaten, z. B. Uhrzeit und Aufnahmeort oder Breite und Höhe in Pixeln.   - Speichern der Bearbeitungsschritte  Rückkehr zum Originalbild möglich.  Nachteile von HEIC - geringe Verbreitung außerhalb von Apple-Systemen  - Format nicht kompatibel mit div. Plattformsoftwaren.  Umwandlung von HEIC-Datei in JPEG automatische Umwandlung:  - ab iOS 11 oder höher = automatisch beim Übertragen auf PC oder Mac (Voraussetzung    Einstellung ist aktiviert). Online Umwandlung: - auf verschiedenen Plattformen.    </vt:lpstr>
      <vt:lpstr> </vt:lpstr>
      <vt:lpstr>Rastergrafik  - "GIF" steht für "Graphics Interchange Format„  - dient der Darstellung von Grafiken, insbesondere einfacher Animationen,  Verlustfreie Kompression:   - die Bildqualität bleibt beim Speichern und Übertragen der Datei erhalten,  Farben:  - nur 256 Farben  ausreichend für viele Anwendungen, jedoch ggf. Einschränkung,  Animation:  - Aneinanderreihung mehrerer Bilder (Bewegungsillusion) in einer einzigen GIF-Datei,   Transparenz: Markierung eines Farbwertes als transparent  Bildteile werden transparent,  Anwendungsbereiche: - bei den meisten Webbrowsern und Grafikprogrammen, - Format für einfache Animationen, einfache Grafiken im Web, Logos, Icons,  Die GIF-Erweiterung ist ziemlich alt. Sie ist nicht wirklich für den modernen Gebrauch geeignet. </vt:lpstr>
      <vt:lpstr>Rastergrafik - „PNG“  steht für "Portable Network Graphics„   verlustfreies Rastergrafikformat: - Speicherung von komprimierten Bilddateien ohne Informationsverlust (Erhalt der Bildqualität), - geringe Qualitätsunterschiede von PNG zu JPEG bei detailreichen Fotos, - Dateigröße von PNG ist viel grösser als JPEG.  Unterstützung von: - Transparenz, einschließlich teilweiser Transparenz (Alpha-Kanal)   Teile eines Bildes werden durchsichtig, Anzeige von Bilder mit anderem Hintergrund möglich, - diff. Farbtiefen, 8-Bit (256 Farben), 24-Bit (16.777.216 Farben), 32-Bit (4.294.967.296 Farben)  flexibel für verschiedene Anwendungen. - Interlacing-Technik  Bildaufbau erfolgt schrittweise = schrittweise Anzeige des Bildes beim Laden (Vorteil bei langsamer Internetverbindung),  Anwendungsbereich: - für Bilder mit hoher Detailtreue, hoher Bildqualität und/oder erforderlicher Transparenz,    - Logos, Icons, Illustrationen.     </vt:lpstr>
      <vt:lpstr>Rastergrafik - "TIFF" steht für "Tagged Image File Format„   eines der wichtigsten Formate für: - die professionelle Bildbearbeitung,  - die Speicherung von Bilddateien und Archivierung,    - die Zusammenarbeit zwischen verschiedenen Bildbearbeitungsprogrammen,  - hohe Qualität und Flexibilität,  unterstützt: - verlustfreie/verlustbehaftete Kompressionsmethoden,  - Ebenen und Kanäle und speichert sie ab,   unkomprimierte Option:  - schnelle Datenübertragung und minimale Verarbeitungszeit,  - Kopiervorgänge ohne Qualitätsverlust, - Erhalt der Bildqualität der Originaldatei,   Farbtiefe/Farbkanal:   - 1-Bit-Monochrom (zwei Farben Schwarz, Weiß), 8-Bit-Graustufen (256), 16-Bit-Farbe (65.536) und mehr (bis zu 48 Bit).  </vt:lpstr>
      <vt:lpstr>Rastergrafik - "TIFF" steht für "Tagged Image File Format„   Breite Anwendbarkeit:  - u.a. Druck- und Verlagsbranche,  - medizinischen Bildgebungsanwendungen,  - Fotografie,   Wichtig:  - TIFF-Dateien sind tendenziell größer als einige andere Formate wie z.B. JPEG,  - hat Einfluss auf Übertragung und Speicherung,  - ideal für professionelle Bildbearbeitungszwecke,   Originalbilddaten bleiben mit hoher Bildqualität erhalten, unabhängig davon, wie oft die Originaldatei kopiert wird.   </vt:lpstr>
      <vt:lpstr>Rastergrafik - "RAW" (Rohdaten) = unkomprimiertes Dateiformat von unverarbeiteten Bildern  - direkte, unveränderte Datenerfassung und –speicherung via Bildsensor der Kamera   Rohdatenerfassung,   Wichtige Merkmale: - unverarbeitete (Roh-) Daten – vom Bildsensor aufgenommen   - hohe Qualität, Flexibilität   umfassendere Nachbearbeitung in der Bildbearbeitungssoftware,  kein Qualitätsverlust bei nachträglichem Weißabgleich, Belichtung, Kontrast und anderer Parameter je nach Bedarf, - größere Dateigrößen als komprimierte Formate wie JPEG, da mehr Daten  größere Anforderungen an Speicher möglich, - Herstellerabhängigkeit der RAW-Formate  und –versionen,  Beispiele: CR2/CR3 (Canon), NEF (Nikon), ARW (Sony), RAF (Fuji), ORF (Olympus), LIF (Leica) u.v.a.m.  Achtung: RAW = „digitales Negativ“ des Bildes, muß noch entwickelt werden. Entwicklung  von RAW-Dateien erfordern mehr Zeit und Erfahrung, ist meist ein Zwischenschritt für Konvertierung in andere Formate, abhängig vom endgültigen Einsatz.  </vt:lpstr>
      <vt:lpstr>Rastergrafik - "RAW" (Rohdaten) = unkomprimiertes Dateiformat von unverarbeiteten Bildern  - enthalten Exif + Metadaten (EXIF  Exchangeable Image File Format; Metadaten  meta data)             - Exif-Daten:                 - gehören zu den Metadaten,                 - beinhalten wie, wo und mit was das Bild belichtet wurde, u.a. Kameratyp,                       Kameraeinstellungen, Datum + Uhrzeit der Aufnahme, geograph. Daten falls GPS                     vorhanden,               - Metadaten = strukturierte Daten:               - enthalten Infos über Merkmale anderer Daten oder Objekte, z.B. Urheberrecht, Name des                    Fotografen, Vorschaubild, Fokuspunkte etc.),         Infos werden in der Bilddatei gespeichert, auch in XMP-Dateien (Extension Metadata Platform), </vt:lpstr>
      <vt:lpstr>Rastergrafik - „DNG" = „Digital Negative„ (natives, proprietäres Dateiformat von Adobe)  Ersatz von (lt. Adobe): - herstellerspezifischen, proprietären RAW Datenformaten mittels Adobe Software „DNG-Konverter“, z.Zt. lt. Adobe etwa 500 verschiedene RAW Dateiformate,  Dateigröße:  - ca. 15…20% kleiner als RAW –Dateien, dadurch schneller beim Laden + Dateiübertragung,  - können die ursprünglichen RAW - Dateien enthalten, dann doppelt so groß als RAW, - enthalten ein Vorschaubild in Standardgröße, dadurch schnelleres Laden und Anzeigen       in LR oder Camera RAW Sicherheit: - können automatisch auf Beschädigungen geprüft werden!!!,  - können immer geöffnet und bearbeitet werden!!! Archivdateiformat: hat sich aber bisher nicht durchgesetzt (gebührenfreie Lizenz aber Lizenzeigentümer Adobe  Rechtssituation), Transparenz: - wird unterstützt, Farbtiefe: 32 Bit (4.294.967.296 Farben), Bildbearbeitungssoftware: wird nicht von allen unterstützt, Umweg RAW in DNG Datei einbettbar, Adobe Programme LR; PS, unterstützen,    </vt:lpstr>
      <vt:lpstr>Rastergrafik - „DNG" = „Digital Negative„ (natives, proprietäres Dateiformat von Adobe)  Wichtige Merkmale:  digitale Negativ-Rohbilddatei:  - enthalten die Rohbilddaten vom Sensor einer Digitalkamera, wie RAW, - zerstörungs-, verlustfreies, unkomprimiertes Bildformat basierend auf TIFF/EP (Image File      Format/Electronic Photography) Standardformat  ISO 12234-2:2001, können auch komprimiert     werden,  - enthalten Exif + Metadaten (EXIF  Exchangeable Image File Format; Metadaten  meta data),             - Exif-Daten:                 - gehören zu den Metadaten,                 - beinhalten wie, wo und mit was das Bild belichtet wurde, u.a. Kameratyp,                       Kameraeinstellungen, Datum + Uhrzeit der Aufnahme, geograph. Daten falls GPS vorhanden,               - Metadaten = strukturierte Daten:               - enthalten Infos über Merkmale anderer Daten oder Objekte, z.B. Urheberrecht, Name des                    Fotografen, Vorschaubild, Fokuspunkte etc.),         Infos werden in der Bilddatei gespeichert, auch in XMP-Dateien (Extension Metadata Platform).     </vt:lpstr>
      <vt:lpstr>Rastergrafik - "PSD" = "Photoshop Document„ (natives Dateiformat von Adobe Photoshop)  Wichtige Merkmale:  Unterstützung von  - Ebenen -  verschiedene Elemente, Effekte und Anpassungen werden separat verwaltet = umfassende Kontrolle über das Design oder Bild, - Einstellungsebenen - Anpassungen ohne die Originaldaten zu ändern,  - Transparenz - einschließlich Alphakanälen. Erstellung von Bildern mit transparenten Hintergründen, - Text und Vektorelementen - die in der Software erstellt wurden, dadurch eine präzise Bearbeitung von Text und Vektorgrafiken, - umfangreichen Bearbeitungsmöglichkeiten - zur Bildbearbeitung, einschließlich Werkzeugen für Farbkorrektur, Retusche, Filter und Effekte.  Große Dateigröße:  durch Speicherung aller Informationen (Ebenen, Anpassungen, nicht-destruktiver Bearbeitungen) größer als komprimierte Formate wie JPEG.  Adobe Photoshop-spezifisch: möglicherweise nicht so weit kompatibel wie andere Bildformate.  Nach Projektabschluss können PSD-Dateien oft in andere Formate exportiert werden, die für den endgültigen Einsatz geeignet sind, wie z.B. JPEG oder PNG.  </vt:lpstr>
      <vt:lpstr> Wichtig: EXIF + Metadaten (EXIF  Exchangeable Image File Format; Metadaten  meta data),             - Exif-Daten:                 - gehören zu den Metadaten,                 - beinhalten wie, wo und mit was das Bild belichtet wurde, u.a. Kameratyp, -einstellungen,                       Datum + Uhrzeit der Aufnahme, geograph. Daten falls GPS vorhanden,               - Metadaten = strukturierte Daten:               - enthalten Infos über Merkmale anderer Daten oder Objekte, z.B. Urheberrecht, Name des                    Fotografen, Vorschaubild, Fokuspunkte etc.),         Infos werden in der Bilddatei gespeichert, auch in XMP-Dateien (Extension Metadata Platform).  EXIF-Daten können beim online Teilen von Fotos evtl. entfernt werden  Schutz der Privatsphäre.   Einige Online-Plattformen entfernen automatisch EXIF-Daten aus hochgeladenen Bildern  C2PA Signatur als Echtheitszertifikat für Fotos </vt:lpstr>
      <vt:lpstr> Wichtig:  C2PA (Coalition for Content Provenance and Authenticity ) Signatur:  - Content Authenticity Initiative gegründet, um Verbreitung von Fehlinformationen und gefälschten Inhalten im Internet zu bekämpfen,  - Art digitale Signatur  Authentifizierung = Überprüfung der Echtheit von Inhalten, (soll helfen, echte Fotografien, echte Fotografen, Videos, Audios von manipulierten zu unterscheiden).  Technische Details:  - i.a. basiert sie auf  kryptografischen Methoden, um die Authentizität von Inhalten zu überprüfen, - Funktionsweise der C2PA-Signatur hängt von den spezifischen Implementierungen ab.   - lt. C2PA Signatur als Echtheitszertifikat für Fotografien - *fotowissen soll C2PA von Sony, Nikon und Canon ab dem Jahr 2024 eingeführt werden. Es wird in neuen Kameras verfügbar sein. </vt:lpstr>
      <vt:lpstr>Farbräume</vt:lpstr>
      <vt:lpstr>Histogramm</vt:lpstr>
      <vt:lpstr>Histogramm</vt:lpstr>
      <vt:lpstr>Histogramm</vt:lpstr>
      <vt:lpstr>Histogramm</vt:lpstr>
      <vt:lpstr> </vt:lpstr>
      <vt:lpstr>  </vt:lpstr>
      <vt:lpstr>  </vt:lpstr>
      <vt:lpstr>PowerPoint-Präsentation</vt:lpstr>
      <vt:lpstr>PowerPoint-Präsentation</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Rudolf Franz Schlosser</dc:creator>
  <cp:lastModifiedBy>Rudolf Franz Schlosser</cp:lastModifiedBy>
  <cp:revision>608</cp:revision>
  <cp:lastPrinted>2024-05-03T07:29:54Z</cp:lastPrinted>
  <dcterms:created xsi:type="dcterms:W3CDTF">2023-03-15T07:17:01Z</dcterms:created>
  <dcterms:modified xsi:type="dcterms:W3CDTF">2024-12-04T20:04:26Z</dcterms:modified>
</cp:coreProperties>
</file>